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61" r:id="rId3"/>
    <p:sldId id="258" r:id="rId4"/>
    <p:sldId id="256" r:id="rId5"/>
    <p:sldId id="260" r:id="rId6"/>
    <p:sldId id="262" r:id="rId7"/>
    <p:sldId id="259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00" d="100"/>
          <a:sy n="100" d="100"/>
        </p:scale>
        <p:origin x="-1512" y="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printerSettings" Target="printerSettings/printerSettings1.bin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16032-4A7A-2547-BF14-8A78554109D8}" type="datetimeFigureOut">
              <a:rPr lang="en-US" smtClean="0"/>
              <a:t>5/4/15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592AD-DA47-CF46-AD3F-49F3AB5B5A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4096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16032-4A7A-2547-BF14-8A78554109D8}" type="datetimeFigureOut">
              <a:rPr lang="en-US" smtClean="0"/>
              <a:t>5/4/15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592AD-DA47-CF46-AD3F-49F3AB5B5A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705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16032-4A7A-2547-BF14-8A78554109D8}" type="datetimeFigureOut">
              <a:rPr lang="en-US" smtClean="0"/>
              <a:t>5/4/15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592AD-DA47-CF46-AD3F-49F3AB5B5A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3203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16032-4A7A-2547-BF14-8A78554109D8}" type="datetimeFigureOut">
              <a:rPr lang="en-US" smtClean="0"/>
              <a:t>5/4/15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592AD-DA47-CF46-AD3F-49F3AB5B5A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178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16032-4A7A-2547-BF14-8A78554109D8}" type="datetimeFigureOut">
              <a:rPr lang="en-US" smtClean="0"/>
              <a:t>5/4/15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592AD-DA47-CF46-AD3F-49F3AB5B5A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4748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16032-4A7A-2547-BF14-8A78554109D8}" type="datetimeFigureOut">
              <a:rPr lang="en-US" smtClean="0"/>
              <a:t>5/4/15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592AD-DA47-CF46-AD3F-49F3AB5B5A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389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16032-4A7A-2547-BF14-8A78554109D8}" type="datetimeFigureOut">
              <a:rPr lang="en-US" smtClean="0"/>
              <a:t>5/4/15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592AD-DA47-CF46-AD3F-49F3AB5B5A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2718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16032-4A7A-2547-BF14-8A78554109D8}" type="datetimeFigureOut">
              <a:rPr lang="en-US" smtClean="0"/>
              <a:t>5/4/15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592AD-DA47-CF46-AD3F-49F3AB5B5A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235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16032-4A7A-2547-BF14-8A78554109D8}" type="datetimeFigureOut">
              <a:rPr lang="en-US" smtClean="0"/>
              <a:t>5/4/15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592AD-DA47-CF46-AD3F-49F3AB5B5A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0276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16032-4A7A-2547-BF14-8A78554109D8}" type="datetimeFigureOut">
              <a:rPr lang="en-US" smtClean="0"/>
              <a:t>5/4/15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592AD-DA47-CF46-AD3F-49F3AB5B5A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3935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16032-4A7A-2547-BF14-8A78554109D8}" type="datetimeFigureOut">
              <a:rPr lang="en-US" smtClean="0"/>
              <a:t>5/4/15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592AD-DA47-CF46-AD3F-49F3AB5B5A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068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16032-4A7A-2547-BF14-8A78554109D8}" type="datetimeFigureOut">
              <a:rPr lang="en-US" smtClean="0"/>
              <a:t>5/4/15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3592AD-DA47-CF46-AD3F-49F3AB5B5A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295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0.emf"/><Relationship Id="rId1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emf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emf"/><Relationship Id="rId6" Type="http://schemas.openxmlformats.org/officeDocument/2006/relationships/image" Target="../media/image5.emf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emf"/><Relationship Id="rId3" Type="http://schemas.openxmlformats.org/officeDocument/2006/relationships/image" Target="../media/image1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22"/>
          <p:cNvSpPr txBox="1">
            <a:spLocks noChangeArrowheads="1"/>
          </p:cNvSpPr>
          <p:nvPr/>
        </p:nvSpPr>
        <p:spPr bwMode="auto">
          <a:xfrm>
            <a:off x="825500" y="166020"/>
            <a:ext cx="7525359" cy="13694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37137" tIns="342842" rIns="137137" bIns="342842" anchor="ctr" anchorCtr="0">
            <a:spAutoFit/>
          </a:bodyPr>
          <a:lstStyle>
            <a:lvl1pPr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Auto-tuned high-dimensional regression with the TREX: theoretical guarantees and non-convex global optimization  </a:t>
            </a:r>
          </a:p>
        </p:txBody>
      </p:sp>
      <p:sp>
        <p:nvSpPr>
          <p:cNvPr id="5" name="Text Box 123"/>
          <p:cNvSpPr txBox="1">
            <a:spLocks noChangeArrowheads="1"/>
          </p:cNvSpPr>
          <p:nvPr/>
        </p:nvSpPr>
        <p:spPr bwMode="auto">
          <a:xfrm>
            <a:off x="1587499" y="1137642"/>
            <a:ext cx="6244333" cy="5905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7137" tIns="137137" rIns="137137" bIns="137137" anchor="ctr" anchorCtr="0"/>
          <a:lstStyle>
            <a:lvl1pPr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1200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Jacob Bien</a:t>
            </a:r>
            <a:r>
              <a:rPr lang="en-US" sz="1200" baseline="300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1</a:t>
            </a:r>
            <a:r>
              <a:rPr lang="en-US" sz="1200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, Irina Gaynanova</a:t>
            </a:r>
            <a:r>
              <a:rPr lang="en-US" sz="1200" baseline="300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1</a:t>
            </a:r>
            <a:r>
              <a:rPr lang="en-US" sz="1200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, Johannes Lederer</a:t>
            </a:r>
            <a:r>
              <a:rPr lang="en-US" sz="1200" baseline="30000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1</a:t>
            </a:r>
            <a:r>
              <a:rPr lang="en-US" sz="12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,</a:t>
            </a:r>
            <a:r>
              <a:rPr lang="en-US" sz="1200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 </a:t>
            </a:r>
            <a:r>
              <a:rPr lang="en-US" sz="1200" u="sng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Christian L. Müller</a:t>
            </a:r>
            <a:r>
              <a:rPr lang="en-US" sz="1200" baseline="30000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2,3</a:t>
            </a:r>
          </a:p>
          <a:p>
            <a:pPr algn="ctr" eaLnBrk="1" hangingPunct="1"/>
            <a:r>
              <a:rPr lang="en-US" sz="1200" baseline="30000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1</a:t>
            </a:r>
            <a:r>
              <a:rPr lang="en-US" sz="1200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Cornell University, Ithaca </a:t>
            </a:r>
            <a:r>
              <a:rPr lang="en-US" sz="1200" baseline="30000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2</a:t>
            </a:r>
            <a:r>
              <a:rPr lang="en-US" sz="1200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New York University, </a:t>
            </a:r>
            <a:r>
              <a:rPr lang="en-US" sz="1200" baseline="30000" dirty="0" smtClean="0">
                <a:solidFill>
                  <a:schemeClr val="tx2">
                    <a:lumMod val="75000"/>
                  </a:schemeClr>
                </a:solidFill>
                <a:latin typeface="Calibri"/>
                <a:cs typeface="Calibri"/>
              </a:rPr>
              <a:t>3</a:t>
            </a:r>
            <a:r>
              <a:rPr lang="en-US" sz="1200" dirty="0" smtClean="0">
                <a:solidFill>
                  <a:schemeClr val="tx2">
                    <a:lumMod val="75000"/>
                  </a:schemeClr>
                </a:solidFill>
                <a:latin typeface="Calibri"/>
                <a:cs typeface="Calibri"/>
              </a:rPr>
              <a:t>Simons</a:t>
            </a:r>
            <a:r>
              <a:rPr lang="en-US" sz="1200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 Center for Data Analysis, New York</a:t>
            </a:r>
            <a:endParaRPr lang="en-US" sz="1200" dirty="0">
              <a:solidFill>
                <a:schemeClr val="tx2">
                  <a:lumMod val="75000"/>
                </a:schemeClr>
              </a:solidFill>
              <a:latin typeface="Calibri(Body)"/>
              <a:cs typeface="Calibri(Body)"/>
            </a:endParaRPr>
          </a:p>
        </p:txBody>
      </p:sp>
      <p:pic>
        <p:nvPicPr>
          <p:cNvPr id="12" name="Picture 11" descr="nyu_stacked_color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6559" y="461915"/>
            <a:ext cx="735109" cy="106184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289" y="461915"/>
            <a:ext cx="938354" cy="912697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26917" y="4617068"/>
            <a:ext cx="5910722" cy="820148"/>
          </a:xfrm>
          <a:prstGeom prst="rect">
            <a:avLst/>
          </a:prstGeom>
        </p:spPr>
      </p:pic>
      <p:pic>
        <p:nvPicPr>
          <p:cNvPr id="19" name="Picture 18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943" y="3791961"/>
            <a:ext cx="5518305" cy="549794"/>
          </a:xfrm>
          <a:prstGeom prst="rect">
            <a:avLst/>
          </a:prstGeom>
        </p:spPr>
      </p:pic>
      <p:pic>
        <p:nvPicPr>
          <p:cNvPr id="20" name="Picture 19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695" y="5681787"/>
            <a:ext cx="7626505" cy="65212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17508" y="1855159"/>
            <a:ext cx="1364770" cy="102867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62774" y="1842459"/>
            <a:ext cx="1031275" cy="1031275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32524" y="1842459"/>
            <a:ext cx="893313" cy="1116641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51557" y="1842459"/>
            <a:ext cx="770671" cy="1264904"/>
          </a:xfrm>
          <a:prstGeom prst="rect">
            <a:avLst/>
          </a:prstGeom>
        </p:spPr>
      </p:pic>
      <p:grpSp>
        <p:nvGrpSpPr>
          <p:cNvPr id="25" name="Group 24"/>
          <p:cNvGrpSpPr/>
          <p:nvPr/>
        </p:nvGrpSpPr>
        <p:grpSpPr>
          <a:xfrm>
            <a:off x="7442200" y="3842761"/>
            <a:ext cx="1409839" cy="498994"/>
            <a:chOff x="7172464" y="3667133"/>
            <a:chExt cx="1679575" cy="674622"/>
          </a:xfrm>
        </p:grpSpPr>
        <p:sp>
          <p:nvSpPr>
            <p:cNvPr id="24" name="Rectangle 23"/>
            <p:cNvSpPr/>
            <p:nvPr/>
          </p:nvSpPr>
          <p:spPr>
            <a:xfrm>
              <a:off x="7172464" y="3667133"/>
              <a:ext cx="1679575" cy="674622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3" name="Picture 22" descr="latex-image-1.pdf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23264" y="3842761"/>
              <a:ext cx="1530350" cy="385914"/>
            </a:xfrm>
            <a:prstGeom prst="rect">
              <a:avLst/>
            </a:prstGeom>
          </p:spPr>
        </p:pic>
      </p:grpSp>
      <p:sp>
        <p:nvSpPr>
          <p:cNvPr id="27" name="Rectangle 26"/>
          <p:cNvSpPr/>
          <p:nvPr/>
        </p:nvSpPr>
        <p:spPr>
          <a:xfrm>
            <a:off x="2099861" y="3791961"/>
            <a:ext cx="2077175" cy="252341"/>
          </a:xfrm>
          <a:prstGeom prst="rect">
            <a:avLst/>
          </a:prstGeom>
          <a:solidFill>
            <a:srgbClr val="008000">
              <a:alpha val="38000"/>
            </a:srgbClr>
          </a:solidFill>
          <a:ln>
            <a:solidFill>
              <a:schemeClr val="accent1">
                <a:shade val="95000"/>
                <a:satMod val="105000"/>
                <a:alpha val="39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logo_simons_small.p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4693" y="1695031"/>
            <a:ext cx="3356369" cy="185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0023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1206500"/>
            <a:ext cx="7988300" cy="44323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768" y="1435612"/>
            <a:ext cx="7569200" cy="40894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71500" y="1147754"/>
            <a:ext cx="6728305" cy="712259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71500" y="624534"/>
            <a:ext cx="6664116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b="1" dirty="0" smtClean="0">
                <a:solidFill>
                  <a:schemeClr val="accent1">
                    <a:lumMod val="75000"/>
                  </a:schemeClr>
                </a:solidFill>
              </a:rPr>
              <a:t>High-dimensional variable selectio</a:t>
            </a:r>
            <a:r>
              <a:rPr lang="en-US" sz="2200" b="1" dirty="0" smtClean="0">
                <a:solidFill>
                  <a:schemeClr val="accent1">
                    <a:lumMod val="75000"/>
                  </a:schemeClr>
                </a:solidFill>
              </a:rPr>
              <a:t>n in linear regression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6952631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251" y="4075237"/>
            <a:ext cx="7227650" cy="147607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250" y="1012288"/>
            <a:ext cx="7227651" cy="1315004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973637"/>
            <a:ext cx="862251" cy="1651474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862251" y="551934"/>
            <a:ext cx="590355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b="1" dirty="0" smtClean="0">
                <a:solidFill>
                  <a:schemeClr val="accent1">
                    <a:lumMod val="75000"/>
                  </a:schemeClr>
                </a:solidFill>
              </a:rPr>
              <a:t>Standard approach: The LASSO (</a:t>
            </a:r>
            <a:r>
              <a:rPr lang="en-US" sz="2200" b="1" dirty="0" err="1">
                <a:solidFill>
                  <a:schemeClr val="accent1">
                    <a:lumMod val="75000"/>
                  </a:schemeClr>
                </a:solidFill>
              </a:rPr>
              <a:t>T</a:t>
            </a:r>
            <a:r>
              <a:rPr lang="en-US" sz="2200" b="1" dirty="0" err="1" smtClean="0">
                <a:solidFill>
                  <a:schemeClr val="accent1">
                    <a:lumMod val="75000"/>
                  </a:schemeClr>
                </a:solidFill>
              </a:rPr>
              <a:t>ibshirani</a:t>
            </a:r>
            <a:r>
              <a:rPr lang="en-US" sz="2200" b="1" dirty="0" smtClean="0">
                <a:solidFill>
                  <a:schemeClr val="accent1">
                    <a:lumMod val="75000"/>
                  </a:schemeClr>
                </a:solidFill>
              </a:rPr>
              <a:t>, 1996) </a:t>
            </a:r>
            <a:endParaRPr lang="en-US" sz="2200" dirty="0"/>
          </a:p>
        </p:txBody>
      </p:sp>
      <p:sp>
        <p:nvSpPr>
          <p:cNvPr id="23" name="Rectangle 22"/>
          <p:cNvSpPr/>
          <p:nvPr/>
        </p:nvSpPr>
        <p:spPr>
          <a:xfrm>
            <a:off x="862251" y="3371334"/>
            <a:ext cx="696994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b="1" dirty="0" smtClean="0">
                <a:solidFill>
                  <a:schemeClr val="accent1">
                    <a:lumMod val="75000"/>
                  </a:schemeClr>
                </a:solidFill>
              </a:rPr>
              <a:t>Novel proposition: The TREX  (</a:t>
            </a:r>
            <a:r>
              <a:rPr lang="en-US" sz="2200" b="1" dirty="0" err="1" smtClean="0">
                <a:solidFill>
                  <a:schemeClr val="accent1">
                    <a:lumMod val="75000"/>
                  </a:schemeClr>
                </a:solidFill>
              </a:rPr>
              <a:t>Lederer</a:t>
            </a:r>
            <a:r>
              <a:rPr lang="en-US" sz="2200" b="1" dirty="0" smtClean="0">
                <a:solidFill>
                  <a:schemeClr val="accent1">
                    <a:lumMod val="75000"/>
                  </a:schemeClr>
                </a:solidFill>
              </a:rPr>
              <a:t> and M., AAAI 2015) </a:t>
            </a:r>
            <a:endParaRPr lang="en-US" sz="2200" dirty="0"/>
          </a:p>
        </p:txBody>
      </p:sp>
      <p:sp>
        <p:nvSpPr>
          <p:cNvPr id="7" name="Rectangle 6"/>
          <p:cNvSpPr/>
          <p:nvPr/>
        </p:nvSpPr>
        <p:spPr>
          <a:xfrm>
            <a:off x="1014651" y="2333126"/>
            <a:ext cx="453610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+ convex optimization problem</a:t>
            </a:r>
          </a:p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+ good statistical properties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- Tuning of regularization parameter required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600700" y="1397000"/>
            <a:ext cx="241300" cy="381000"/>
          </a:xfrm>
          <a:prstGeom prst="rect">
            <a:avLst/>
          </a:prstGeom>
          <a:solidFill>
            <a:schemeClr val="accent2">
              <a:alpha val="38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167051" y="5551307"/>
            <a:ext cx="356137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+ good statistical properties</a:t>
            </a:r>
          </a:p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+ Tuning-free method </a:t>
            </a:r>
            <a:endParaRPr lang="en-US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b="1" dirty="0" smtClean="0">
                <a:solidFill>
                  <a:srgbClr val="FF0000"/>
                </a:solidFill>
              </a:rPr>
              <a:t>-</a:t>
            </a:r>
            <a:r>
              <a:rPr lang="en-US" b="1" dirty="0" smtClean="0">
                <a:solidFill>
                  <a:srgbClr val="FF0000"/>
                </a:solidFill>
                <a:latin typeface="+mn-lt"/>
              </a:rPr>
              <a:t> non-convex optimization problem</a:t>
            </a:r>
          </a:p>
        </p:txBody>
      </p:sp>
      <p:sp>
        <p:nvSpPr>
          <p:cNvPr id="10" name="Rectangle 9"/>
          <p:cNvSpPr/>
          <p:nvPr/>
        </p:nvSpPr>
        <p:spPr>
          <a:xfrm>
            <a:off x="3505200" y="4597400"/>
            <a:ext cx="2552699" cy="402336"/>
          </a:xfrm>
          <a:prstGeom prst="rect">
            <a:avLst/>
          </a:prstGeom>
          <a:solidFill>
            <a:schemeClr val="accent2">
              <a:alpha val="38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5597851" y="5705196"/>
            <a:ext cx="160081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>
                <a:solidFill>
                  <a:schemeClr val="accent3"/>
                </a:solidFill>
              </a:rPr>
              <a:t>BUT…</a:t>
            </a:r>
            <a:endParaRPr lang="en-US" sz="4400" b="1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45485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7" grpId="0"/>
      <p:bldP spid="2" grpId="0" animBg="1"/>
      <p:bldP spid="9" grpId="0"/>
      <p:bldP spid="10" grpId="0" animBg="1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862251" y="551934"/>
            <a:ext cx="810394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</a:rPr>
              <a:t>The</a:t>
            </a:r>
            <a:r>
              <a:rPr lang="en-US" sz="2800" b="1" dirty="0" smtClean="0">
                <a:solidFill>
                  <a:schemeClr val="accent3"/>
                </a:solidFill>
              </a:rPr>
              <a:t> </a:t>
            </a:r>
            <a:r>
              <a:rPr lang="en-US" sz="2800" b="1" dirty="0" smtClean="0">
                <a:solidFill>
                  <a:srgbClr val="FF0000"/>
                </a:solidFill>
              </a:rPr>
              <a:t>non-convex </a:t>
            </a:r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</a:rPr>
              <a:t>TREX o</a:t>
            </a:r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</a:rPr>
              <a:t>bjective function can be </a:t>
            </a:r>
            <a:r>
              <a:rPr lang="en-US" sz="2800" b="1" dirty="0" smtClean="0">
                <a:solidFill>
                  <a:schemeClr val="accent3"/>
                </a:solidFill>
              </a:rPr>
              <a:t>globally optimally</a:t>
            </a:r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</a:rPr>
              <a:t> solved by using Second Order Cone Programming.</a:t>
            </a:r>
            <a:endParaRPr lang="en-US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624450" y="2793534"/>
            <a:ext cx="8382000" cy="3169425"/>
            <a:chOff x="624450" y="2793534"/>
            <a:chExt cx="8382000" cy="3169425"/>
          </a:xfrm>
        </p:grpSpPr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24450" y="3397041"/>
              <a:ext cx="8382000" cy="2565918"/>
            </a:xfrm>
            <a:prstGeom prst="rect">
              <a:avLst/>
            </a:prstGeom>
          </p:spPr>
        </p:pic>
        <p:sp>
          <p:nvSpPr>
            <p:cNvPr id="29" name="Rectangle 28"/>
            <p:cNvSpPr/>
            <p:nvPr/>
          </p:nvSpPr>
          <p:spPr>
            <a:xfrm>
              <a:off x="862251" y="2793534"/>
              <a:ext cx="737067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dirty="0" smtClean="0">
                  <a:solidFill>
                    <a:schemeClr val="accent1">
                      <a:lumMod val="75000"/>
                    </a:schemeClr>
                  </a:solidFill>
                </a:rPr>
                <a:t>1.) The TREX (with e.g. constant a=0.5) can be written as:</a:t>
              </a:r>
              <a:endParaRPr lang="en-US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2401190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851" y="4547820"/>
            <a:ext cx="8737600" cy="1373597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000" y="1041400"/>
            <a:ext cx="8102600" cy="245679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62251" y="272534"/>
            <a:ext cx="81036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accent1">
                    <a:lumMod val="75000"/>
                  </a:schemeClr>
                </a:solidFill>
              </a:rPr>
              <a:t>2</a:t>
            </a: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</a:rPr>
              <a:t>.) For each index j this leads to a pair of problem of the form:</a:t>
            </a:r>
            <a:endParaRPr lang="en-US" sz="2400" dirty="0"/>
          </a:p>
        </p:txBody>
      </p:sp>
      <p:sp>
        <p:nvSpPr>
          <p:cNvPr id="7" name="Rectangle 6"/>
          <p:cNvSpPr/>
          <p:nvPr/>
        </p:nvSpPr>
        <p:spPr>
          <a:xfrm>
            <a:off x="862251" y="3701534"/>
            <a:ext cx="82997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</a:rPr>
              <a:t>3.) or, in general, 2p problems of the quadratic over linear form:</a:t>
            </a:r>
            <a:endParaRPr lang="en-US" sz="2400" dirty="0"/>
          </a:p>
        </p:txBody>
      </p:sp>
      <p:sp>
        <p:nvSpPr>
          <p:cNvPr id="2" name="Rectangle 1"/>
          <p:cNvSpPr/>
          <p:nvPr/>
        </p:nvSpPr>
        <p:spPr>
          <a:xfrm>
            <a:off x="862251" y="6066951"/>
            <a:ext cx="722024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solidFill>
                  <a:srgbClr val="008000"/>
                </a:solidFill>
              </a:rPr>
              <a:t>Each problem is a Second-Order Cone Program!</a:t>
            </a:r>
            <a:endParaRPr lang="en-US" sz="2800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18742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862251" y="551934"/>
            <a:ext cx="828174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</a:rPr>
              <a:t>Phase transition of exact recovery with the TREX and the LASSO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" name="Picture 4" descr="SharpThresholdElGhaouiRescaledStandard_p6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343" y="1013599"/>
            <a:ext cx="6841065" cy="5130799"/>
          </a:xfrm>
          <a:prstGeom prst="rect">
            <a:avLst/>
          </a:prstGeom>
        </p:spPr>
      </p:pic>
      <p:sp>
        <p:nvSpPr>
          <p:cNvPr id="6" name="Text Box 180"/>
          <p:cNvSpPr txBox="1">
            <a:spLocks noChangeArrowheads="1"/>
          </p:cNvSpPr>
          <p:nvPr/>
        </p:nvSpPr>
        <p:spPr bwMode="auto">
          <a:xfrm>
            <a:off x="368300" y="6031565"/>
            <a:ext cx="8547100" cy="8694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8568" tIns="34284" rIns="68568" bIns="34284">
            <a:spAutoFit/>
          </a:bodyPr>
          <a:lstStyle>
            <a:lvl1pPr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300" b="1" dirty="0">
                <a:latin typeface="Times New Roman"/>
              </a:rPr>
              <a:t>Figure </a:t>
            </a:r>
            <a:r>
              <a:rPr lang="en-US" sz="1300" b="1" dirty="0" smtClean="0">
                <a:latin typeface="Times New Roman"/>
              </a:rPr>
              <a:t>1:</a:t>
            </a:r>
            <a:r>
              <a:rPr lang="en-US" sz="1300" dirty="0" smtClean="0">
                <a:latin typeface="Times New Roman"/>
              </a:rPr>
              <a:t> Success </a:t>
            </a:r>
            <a:r>
              <a:rPr lang="en-US" sz="1300" dirty="0">
                <a:latin typeface="Times New Roman"/>
              </a:rPr>
              <a:t>probability P[S±(</a:t>
            </a:r>
            <a:r>
              <a:rPr lang="en-US" sz="1300" dirty="0" smtClean="0">
                <a:latin typeface="Times New Roman"/>
              </a:rPr>
              <a:t>β) </a:t>
            </a:r>
            <a:r>
              <a:rPr lang="en-US" sz="1300" dirty="0">
                <a:latin typeface="Times New Roman"/>
              </a:rPr>
              <a:t>= S±(β∗)] of obtaining the correct signed support versus the rescaled sample size </a:t>
            </a:r>
            <a:r>
              <a:rPr lang="en-US" sz="1300" dirty="0" err="1">
                <a:latin typeface="Times New Roman"/>
              </a:rPr>
              <a:t>θ</a:t>
            </a:r>
            <a:r>
              <a:rPr lang="en-US" sz="1300" dirty="0">
                <a:latin typeface="Times New Roman"/>
              </a:rPr>
              <a:t>(n, p, k) = n/[2k log(p − k)] for </a:t>
            </a:r>
            <a:r>
              <a:rPr lang="en-US" sz="1300" dirty="0" smtClean="0">
                <a:latin typeface="Times New Roman"/>
              </a:rPr>
              <a:t>problem size p=64 with </a:t>
            </a:r>
            <a:r>
              <a:rPr lang="en-US" sz="1300" dirty="0">
                <a:latin typeface="Times New Roman"/>
              </a:rPr>
              <a:t>sparsity k = ⌈</a:t>
            </a:r>
            <a:r>
              <a:rPr lang="en-US" sz="1300" dirty="0" smtClean="0">
                <a:latin typeface="Times New Roman"/>
              </a:rPr>
              <a:t>0.20 p</a:t>
            </a:r>
            <a:r>
              <a:rPr lang="en-US" sz="1300" baseline="30000" dirty="0" smtClean="0">
                <a:latin typeface="Times New Roman"/>
              </a:rPr>
              <a:t>0.75</a:t>
            </a:r>
            <a:r>
              <a:rPr lang="en-US" sz="1300" dirty="0" smtClean="0">
                <a:latin typeface="Times New Roman"/>
              </a:rPr>
              <a:t>⌉</a:t>
            </a:r>
            <a:r>
              <a:rPr lang="en-US" sz="1300" dirty="0">
                <a:latin typeface="Times New Roman"/>
              </a:rPr>
              <a:t>. T</a:t>
            </a:r>
            <a:r>
              <a:rPr lang="en-US" sz="1300" dirty="0" smtClean="0">
                <a:latin typeface="Times New Roman"/>
              </a:rPr>
              <a:t>he </a:t>
            </a:r>
            <a:r>
              <a:rPr lang="en-US" sz="1300" dirty="0">
                <a:latin typeface="Times New Roman"/>
              </a:rPr>
              <a:t>number of repetitions is </a:t>
            </a:r>
            <a:r>
              <a:rPr lang="en-US" sz="1300" dirty="0" smtClean="0">
                <a:latin typeface="Times New Roman"/>
              </a:rPr>
              <a:t>50</a:t>
            </a:r>
            <a:r>
              <a:rPr lang="en-US" sz="1300" dirty="0">
                <a:latin typeface="Times New Roman"/>
              </a:rPr>
              <a:t>. The </a:t>
            </a:r>
            <a:r>
              <a:rPr lang="en-US" sz="1300" dirty="0" smtClean="0">
                <a:latin typeface="Times New Roman"/>
              </a:rPr>
              <a:t>optimal </a:t>
            </a:r>
            <a:r>
              <a:rPr lang="en-US" sz="1300" dirty="0" smtClean="0">
                <a:solidFill>
                  <a:srgbClr val="FF0000"/>
                </a:solidFill>
                <a:latin typeface="Times New Roman"/>
              </a:rPr>
              <a:t>a=0.5</a:t>
            </a:r>
            <a:r>
              <a:rPr lang="en-US" sz="1300" dirty="0" smtClean="0">
                <a:latin typeface="Times New Roman"/>
              </a:rPr>
              <a:t> </a:t>
            </a:r>
            <a:r>
              <a:rPr lang="en-US" sz="1300" dirty="0">
                <a:latin typeface="Times New Roman"/>
              </a:rPr>
              <a:t>in </a:t>
            </a:r>
            <a:r>
              <a:rPr lang="en-US" sz="1300" dirty="0" smtClean="0">
                <a:latin typeface="Times New Roman"/>
              </a:rPr>
              <a:t>TREX. </a:t>
            </a:r>
            <a:r>
              <a:rPr lang="en-US" sz="1300" dirty="0">
                <a:latin typeface="Times New Roman"/>
              </a:rPr>
              <a:t>The lambda in LASSO is automatically determined by MATLAB. </a:t>
            </a:r>
            <a:r>
              <a:rPr lang="en-US" sz="1300" dirty="0" smtClean="0">
                <a:latin typeface="Times New Roman"/>
              </a:rPr>
              <a:t>Variable selection using the function gap property (Fun TREX) is shown in red. </a:t>
            </a:r>
            <a:endParaRPr lang="en-US" sz="1300" dirty="0">
              <a:latin typeface="Times New Roman"/>
              <a:cs typeface="Calibri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4521200" y="1409700"/>
            <a:ext cx="0" cy="4191000"/>
          </a:xfrm>
          <a:prstGeom prst="line">
            <a:avLst/>
          </a:prstGeom>
          <a:ln w="66675">
            <a:solidFill>
              <a:schemeClr val="accent3"/>
            </a:solidFill>
            <a:prstDash val="sysDot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7264400" y="1415534"/>
            <a:ext cx="2057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p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=64</a:t>
            </a:r>
          </a:p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k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=0.2p</a:t>
            </a:r>
            <a:r>
              <a:rPr lang="en-US" b="1" baseline="30000" dirty="0" smtClean="0">
                <a:solidFill>
                  <a:schemeClr val="accent1">
                    <a:lumMod val="75000"/>
                  </a:schemeClr>
                </a:solidFill>
              </a:rPr>
              <a:t>0.75</a:t>
            </a:r>
          </a:p>
          <a:p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2715489" y="5735434"/>
            <a:ext cx="3950420" cy="338554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</a:rPr>
              <a:t>Rescaled sample size </a:t>
            </a:r>
            <a:r>
              <a:rPr lang="en-US" sz="1600" b="1" dirty="0" err="1" smtClean="0">
                <a:solidFill>
                  <a:schemeClr val="accent1">
                    <a:lumMod val="75000"/>
                  </a:schemeClr>
                </a:solidFill>
              </a:rPr>
              <a:t>Θ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</a:rPr>
              <a:t>(</a:t>
            </a:r>
            <a:r>
              <a:rPr lang="en-US" sz="1600" b="1" dirty="0" err="1" smtClean="0">
                <a:solidFill>
                  <a:schemeClr val="accent1">
                    <a:lumMod val="75000"/>
                  </a:schemeClr>
                </a:solidFill>
              </a:rPr>
              <a:t>n,p,k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</a:rPr>
              <a:t>)=n/2 k log(p-k)</a:t>
            </a:r>
            <a:endParaRPr lang="en-US" sz="1600" b="1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 rot="16200000">
            <a:off x="338556" y="3293051"/>
            <a:ext cx="2246929" cy="338554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</a:rPr>
              <a:t>Prob. of EXACT recovery</a:t>
            </a:r>
            <a:endParaRPr lang="en-US" sz="1600" b="1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63780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Group 59"/>
          <p:cNvGrpSpPr/>
          <p:nvPr/>
        </p:nvGrpSpPr>
        <p:grpSpPr>
          <a:xfrm>
            <a:off x="2362200" y="2660060"/>
            <a:ext cx="3615727" cy="2687340"/>
            <a:chOff x="26591821" y="9525000"/>
            <a:chExt cx="4302707" cy="3200400"/>
          </a:xfrm>
        </p:grpSpPr>
        <p:pic>
          <p:nvPicPr>
            <p:cNvPr id="61" name="Picture 60" descr="TREXsketch_t11_t21_sl23_noise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127200" y="9525000"/>
              <a:ext cx="3767328" cy="2825496"/>
            </a:xfrm>
            <a:prstGeom prst="rect">
              <a:avLst/>
            </a:prstGeom>
          </p:spPr>
        </p:pic>
        <p:sp>
          <p:nvSpPr>
            <p:cNvPr id="62" name="Freeform 61"/>
            <p:cNvSpPr/>
            <p:nvPr/>
          </p:nvSpPr>
          <p:spPr>
            <a:xfrm>
              <a:off x="27813000" y="11886108"/>
              <a:ext cx="1371600" cy="229692"/>
            </a:xfrm>
            <a:custGeom>
              <a:avLst/>
              <a:gdLst>
                <a:gd name="connsiteX0" fmla="*/ 0 w 2679700"/>
                <a:gd name="connsiteY0" fmla="*/ 127000 h 686892"/>
                <a:gd name="connsiteX1" fmla="*/ 1117600 w 2679700"/>
                <a:gd name="connsiteY1" fmla="*/ 685800 h 686892"/>
                <a:gd name="connsiteX2" fmla="*/ 2679700 w 2679700"/>
                <a:gd name="connsiteY2" fmla="*/ 0 h 686892"/>
                <a:gd name="connsiteX3" fmla="*/ 2679700 w 2679700"/>
                <a:gd name="connsiteY3" fmla="*/ 0 h 686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79700" h="686892">
                  <a:moveTo>
                    <a:pt x="0" y="127000"/>
                  </a:moveTo>
                  <a:cubicBezTo>
                    <a:pt x="335491" y="416983"/>
                    <a:pt x="670983" y="706967"/>
                    <a:pt x="1117600" y="685800"/>
                  </a:cubicBezTo>
                  <a:cubicBezTo>
                    <a:pt x="1564217" y="664633"/>
                    <a:pt x="2679700" y="0"/>
                    <a:pt x="2679700" y="0"/>
                  </a:cubicBezTo>
                  <a:lnTo>
                    <a:pt x="2679700" y="0"/>
                  </a:lnTo>
                </a:path>
              </a:pathLst>
            </a:custGeom>
            <a:ln>
              <a:solidFill>
                <a:srgbClr val="008000"/>
              </a:solidFill>
              <a:headEnd type="none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Rectangle 62"/>
            <p:cNvSpPr/>
            <p:nvPr/>
          </p:nvSpPr>
          <p:spPr>
            <a:xfrm>
              <a:off x="27584400" y="11501735"/>
              <a:ext cx="87696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 smtClean="0">
                  <a:solidFill>
                    <a:srgbClr val="008000"/>
                  </a:solidFill>
                  <a:latin typeface="Times New Roman"/>
                </a:rPr>
                <a:t>β</a:t>
              </a:r>
              <a:r>
                <a:rPr lang="en-US" sz="2400" baseline="-25000" dirty="0" smtClean="0">
                  <a:solidFill>
                    <a:srgbClr val="008000"/>
                  </a:solidFill>
                  <a:latin typeface="Times New Roman"/>
                </a:rPr>
                <a:t>TREX</a:t>
              </a:r>
              <a:endParaRPr lang="en-US" sz="2400" baseline="-25000" dirty="0">
                <a:solidFill>
                  <a:srgbClr val="008000"/>
                </a:solidFill>
              </a:endParaRPr>
            </a:p>
          </p:txBody>
        </p:sp>
        <p:cxnSp>
          <p:nvCxnSpPr>
            <p:cNvPr id="64" name="Straight Arrow Connector 63"/>
            <p:cNvCxnSpPr/>
            <p:nvPr/>
          </p:nvCxnSpPr>
          <p:spPr>
            <a:xfrm>
              <a:off x="27508200" y="12192000"/>
              <a:ext cx="3200400" cy="0"/>
            </a:xfrm>
            <a:prstGeom prst="straightConnector1">
              <a:avLst/>
            </a:prstGeom>
            <a:ln w="76200" cmpd="sng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Arrow Connector 64"/>
            <p:cNvCxnSpPr/>
            <p:nvPr/>
          </p:nvCxnSpPr>
          <p:spPr>
            <a:xfrm flipV="1">
              <a:off x="27508200" y="9677400"/>
              <a:ext cx="0" cy="2514600"/>
            </a:xfrm>
            <a:prstGeom prst="straightConnector1">
              <a:avLst/>
            </a:prstGeom>
            <a:ln w="76200" cmpd="sng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Rectangle 65"/>
            <p:cNvSpPr/>
            <p:nvPr/>
          </p:nvSpPr>
          <p:spPr>
            <a:xfrm>
              <a:off x="26591821" y="9733002"/>
              <a:ext cx="992579" cy="5539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000" dirty="0" smtClean="0">
                  <a:solidFill>
                    <a:schemeClr val="accent1"/>
                  </a:solidFill>
                  <a:latin typeface="Times New Roman"/>
                  <a:cs typeface="Times New Roman"/>
                </a:rPr>
                <a:t>f</a:t>
              </a:r>
              <a:r>
                <a:rPr lang="en-US" sz="3000" baseline="-25000" dirty="0" smtClean="0">
                  <a:solidFill>
                    <a:schemeClr val="accent1"/>
                  </a:solidFill>
                  <a:latin typeface="Times New Roman"/>
                  <a:cs typeface="Times New Roman"/>
                </a:rPr>
                <a:t>TREX</a:t>
              </a:r>
              <a:endParaRPr lang="en-US" sz="3000" baseline="-25000" dirty="0">
                <a:solidFill>
                  <a:schemeClr val="accent1"/>
                </a:solidFill>
              </a:endParaRPr>
            </a:p>
          </p:txBody>
        </p:sp>
        <p:sp>
          <p:nvSpPr>
            <p:cNvPr id="67" name="Rectangle 66"/>
            <p:cNvSpPr/>
            <p:nvPr/>
          </p:nvSpPr>
          <p:spPr>
            <a:xfrm>
              <a:off x="27889200" y="12171402"/>
              <a:ext cx="2439265" cy="5539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000" dirty="0" smtClean="0">
                  <a:solidFill>
                    <a:schemeClr val="accent1"/>
                  </a:solidFill>
                  <a:latin typeface="Times New Roman"/>
                  <a:cs typeface="Times New Roman"/>
                </a:rPr>
                <a:t>Solution space</a:t>
              </a:r>
              <a:endParaRPr lang="en-US" sz="3000" baseline="-25000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5621991" y="4177730"/>
            <a:ext cx="3518794" cy="2698953"/>
            <a:chOff x="26591821" y="13100304"/>
            <a:chExt cx="4302707" cy="3073206"/>
          </a:xfrm>
        </p:grpSpPr>
        <p:pic>
          <p:nvPicPr>
            <p:cNvPr id="86" name="Picture 85" descr="TREXsketch_t11_t22_sl212_noise1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127200" y="13100304"/>
              <a:ext cx="3767328" cy="2825496"/>
            </a:xfrm>
            <a:prstGeom prst="rect">
              <a:avLst/>
            </a:prstGeom>
          </p:spPr>
        </p:pic>
        <p:sp>
          <p:nvSpPr>
            <p:cNvPr id="87" name="Up-Down Arrow 86"/>
            <p:cNvSpPr>
              <a:spLocks/>
            </p:cNvSpPr>
            <p:nvPr/>
          </p:nvSpPr>
          <p:spPr>
            <a:xfrm>
              <a:off x="29446728" y="15201719"/>
              <a:ext cx="118872" cy="266881"/>
            </a:xfrm>
            <a:prstGeom prst="upDownArrow">
              <a:avLst/>
            </a:prstGeom>
            <a:solidFill>
              <a:srgbClr val="FF0000"/>
            </a:solidFill>
            <a:ln cap="sq">
              <a:miter lim="800000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8" name="Straight Connector 87"/>
            <p:cNvCxnSpPr/>
            <p:nvPr/>
          </p:nvCxnSpPr>
          <p:spPr>
            <a:xfrm>
              <a:off x="27624024" y="15163800"/>
              <a:ext cx="2916936" cy="0"/>
            </a:xfrm>
            <a:prstGeom prst="line">
              <a:avLst/>
            </a:prstGeom>
            <a:ln>
              <a:solidFill>
                <a:srgbClr val="FF0000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>
              <a:off x="27624024" y="15468600"/>
              <a:ext cx="2916936" cy="0"/>
            </a:xfrm>
            <a:prstGeom prst="line">
              <a:avLst/>
            </a:prstGeom>
            <a:ln>
              <a:solidFill>
                <a:srgbClr val="FF0000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Rectangle 89"/>
            <p:cNvSpPr/>
            <p:nvPr/>
          </p:nvSpPr>
          <p:spPr>
            <a:xfrm>
              <a:off x="29607302" y="15105888"/>
              <a:ext cx="41549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dirty="0" err="1">
                  <a:solidFill>
                    <a:srgbClr val="FF0000"/>
                  </a:solidFill>
                </a:rPr>
                <a:t>Δf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27965400" y="15773400"/>
              <a:ext cx="230413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ln>
                    <a:solidFill>
                      <a:srgbClr val="008000"/>
                    </a:solidFill>
                  </a:ln>
                  <a:solidFill>
                    <a:schemeClr val="accent1"/>
                  </a:solidFill>
                </a:rPr>
                <a:t>k equivalent minima</a:t>
              </a:r>
              <a:endParaRPr lang="en-US" sz="2000" dirty="0">
                <a:ln>
                  <a:solidFill>
                    <a:srgbClr val="008000"/>
                  </a:solidFill>
                </a:ln>
                <a:solidFill>
                  <a:schemeClr val="accent1"/>
                </a:solidFill>
              </a:endParaRPr>
            </a:p>
          </p:txBody>
        </p:sp>
        <p:sp>
          <p:nvSpPr>
            <p:cNvPr id="92" name="Freeform 91"/>
            <p:cNvSpPr/>
            <p:nvPr/>
          </p:nvSpPr>
          <p:spPr>
            <a:xfrm rot="1920000">
              <a:off x="28005889" y="15116152"/>
              <a:ext cx="814353" cy="458292"/>
            </a:xfrm>
            <a:custGeom>
              <a:avLst/>
              <a:gdLst>
                <a:gd name="connsiteX0" fmla="*/ 0 w 2679700"/>
                <a:gd name="connsiteY0" fmla="*/ 127000 h 686892"/>
                <a:gd name="connsiteX1" fmla="*/ 1117600 w 2679700"/>
                <a:gd name="connsiteY1" fmla="*/ 685800 h 686892"/>
                <a:gd name="connsiteX2" fmla="*/ 2679700 w 2679700"/>
                <a:gd name="connsiteY2" fmla="*/ 0 h 686892"/>
                <a:gd name="connsiteX3" fmla="*/ 2679700 w 2679700"/>
                <a:gd name="connsiteY3" fmla="*/ 0 h 686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79700" h="686892">
                  <a:moveTo>
                    <a:pt x="0" y="127000"/>
                  </a:moveTo>
                  <a:cubicBezTo>
                    <a:pt x="335491" y="416983"/>
                    <a:pt x="670983" y="706967"/>
                    <a:pt x="1117600" y="685800"/>
                  </a:cubicBezTo>
                  <a:cubicBezTo>
                    <a:pt x="1564217" y="664633"/>
                    <a:pt x="2679700" y="0"/>
                    <a:pt x="2679700" y="0"/>
                  </a:cubicBezTo>
                  <a:lnTo>
                    <a:pt x="2679700" y="0"/>
                  </a:lnTo>
                </a:path>
              </a:pathLst>
            </a:custGeom>
            <a:ln>
              <a:solidFill>
                <a:srgbClr val="008000"/>
              </a:solidFill>
              <a:headEnd type="none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Rectangle 92"/>
            <p:cNvSpPr/>
            <p:nvPr/>
          </p:nvSpPr>
          <p:spPr>
            <a:xfrm>
              <a:off x="27698037" y="14554200"/>
              <a:ext cx="87696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 smtClean="0">
                  <a:solidFill>
                    <a:srgbClr val="008000"/>
                  </a:solidFill>
                  <a:latin typeface="Times New Roman"/>
                </a:rPr>
                <a:t>β</a:t>
              </a:r>
              <a:r>
                <a:rPr lang="en-US" sz="2400" baseline="-25000" dirty="0" smtClean="0">
                  <a:solidFill>
                    <a:srgbClr val="008000"/>
                  </a:solidFill>
                  <a:latin typeface="Times New Roman"/>
                </a:rPr>
                <a:t>TREX</a:t>
              </a:r>
              <a:endParaRPr lang="en-US" sz="2400" baseline="-25000" dirty="0">
                <a:solidFill>
                  <a:srgbClr val="008000"/>
                </a:solidFill>
              </a:endParaRPr>
            </a:p>
          </p:txBody>
        </p:sp>
        <p:cxnSp>
          <p:nvCxnSpPr>
            <p:cNvPr id="94" name="Straight Arrow Connector 93"/>
            <p:cNvCxnSpPr/>
            <p:nvPr/>
          </p:nvCxnSpPr>
          <p:spPr>
            <a:xfrm>
              <a:off x="27508200" y="15697200"/>
              <a:ext cx="3200400" cy="0"/>
            </a:xfrm>
            <a:prstGeom prst="straightConnector1">
              <a:avLst/>
            </a:prstGeom>
            <a:ln w="76200" cmpd="sng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Arrow Connector 94"/>
            <p:cNvCxnSpPr/>
            <p:nvPr/>
          </p:nvCxnSpPr>
          <p:spPr>
            <a:xfrm flipV="1">
              <a:off x="27508200" y="13182600"/>
              <a:ext cx="0" cy="2514600"/>
            </a:xfrm>
            <a:prstGeom prst="straightConnector1">
              <a:avLst/>
            </a:prstGeom>
            <a:ln w="76200" cmpd="sng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7" name="Right Brace 96"/>
            <p:cNvSpPr/>
            <p:nvPr/>
          </p:nvSpPr>
          <p:spPr>
            <a:xfrm rot="5400000">
              <a:off x="28901136" y="15337536"/>
              <a:ext cx="381000" cy="643128"/>
            </a:xfrm>
            <a:prstGeom prst="rightBrace">
              <a:avLst/>
            </a:prstGeom>
            <a:ln w="76200" cmpd="sng">
              <a:solidFill>
                <a:srgbClr val="008000"/>
              </a:solidFill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Rectangle 95"/>
            <p:cNvSpPr/>
            <p:nvPr/>
          </p:nvSpPr>
          <p:spPr>
            <a:xfrm>
              <a:off x="26591821" y="13238202"/>
              <a:ext cx="992579" cy="5539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000" dirty="0" smtClean="0">
                  <a:solidFill>
                    <a:schemeClr val="accent1"/>
                  </a:solidFill>
                  <a:latin typeface="Times New Roman"/>
                  <a:cs typeface="Times New Roman"/>
                </a:rPr>
                <a:t>f</a:t>
              </a:r>
              <a:r>
                <a:rPr lang="en-US" sz="3000" baseline="-25000" dirty="0" smtClean="0">
                  <a:solidFill>
                    <a:schemeClr val="accent1"/>
                  </a:solidFill>
                  <a:latin typeface="Times New Roman"/>
                  <a:cs typeface="Times New Roman"/>
                </a:rPr>
                <a:t>TREX</a:t>
              </a:r>
              <a:endParaRPr lang="en-US" sz="3000" baseline="-25000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-101094" y="-22292"/>
            <a:ext cx="3339005" cy="2825496"/>
            <a:chOff x="26591821" y="5943600"/>
            <a:chExt cx="4302707" cy="3124200"/>
          </a:xfrm>
        </p:grpSpPr>
        <p:pic>
          <p:nvPicPr>
            <p:cNvPr id="48" name="Picture 47" descr="TREXsketch_t11_t21_sl25_noise1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127200" y="5943600"/>
              <a:ext cx="3767328" cy="2825496"/>
            </a:xfrm>
            <a:prstGeom prst="rect">
              <a:avLst/>
            </a:prstGeom>
          </p:spPr>
        </p:pic>
        <p:cxnSp>
          <p:nvCxnSpPr>
            <p:cNvPr id="49" name="Straight Arrow Connector 48"/>
            <p:cNvCxnSpPr/>
            <p:nvPr/>
          </p:nvCxnSpPr>
          <p:spPr>
            <a:xfrm>
              <a:off x="27508200" y="8534400"/>
              <a:ext cx="3200400" cy="0"/>
            </a:xfrm>
            <a:prstGeom prst="straightConnector1">
              <a:avLst/>
            </a:prstGeom>
            <a:ln w="76200" cmpd="sng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Arrow Connector 49"/>
            <p:cNvCxnSpPr/>
            <p:nvPr/>
          </p:nvCxnSpPr>
          <p:spPr>
            <a:xfrm flipV="1">
              <a:off x="27508200" y="6019800"/>
              <a:ext cx="0" cy="2514600"/>
            </a:xfrm>
            <a:prstGeom prst="straightConnector1">
              <a:avLst/>
            </a:prstGeom>
            <a:ln w="76200" cmpd="sng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Freeform 50"/>
            <p:cNvSpPr/>
            <p:nvPr/>
          </p:nvSpPr>
          <p:spPr>
            <a:xfrm>
              <a:off x="27813000" y="8077200"/>
              <a:ext cx="1219200" cy="304800"/>
            </a:xfrm>
            <a:custGeom>
              <a:avLst/>
              <a:gdLst>
                <a:gd name="connsiteX0" fmla="*/ 0 w 2679700"/>
                <a:gd name="connsiteY0" fmla="*/ 127000 h 686892"/>
                <a:gd name="connsiteX1" fmla="*/ 1117600 w 2679700"/>
                <a:gd name="connsiteY1" fmla="*/ 685800 h 686892"/>
                <a:gd name="connsiteX2" fmla="*/ 2679700 w 2679700"/>
                <a:gd name="connsiteY2" fmla="*/ 0 h 686892"/>
                <a:gd name="connsiteX3" fmla="*/ 2679700 w 2679700"/>
                <a:gd name="connsiteY3" fmla="*/ 0 h 686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79700" h="686892">
                  <a:moveTo>
                    <a:pt x="0" y="127000"/>
                  </a:moveTo>
                  <a:cubicBezTo>
                    <a:pt x="335491" y="416983"/>
                    <a:pt x="670983" y="706967"/>
                    <a:pt x="1117600" y="685800"/>
                  </a:cubicBezTo>
                  <a:cubicBezTo>
                    <a:pt x="1564217" y="664633"/>
                    <a:pt x="2679700" y="0"/>
                    <a:pt x="2679700" y="0"/>
                  </a:cubicBezTo>
                  <a:lnTo>
                    <a:pt x="2679700" y="0"/>
                  </a:lnTo>
                </a:path>
              </a:pathLst>
            </a:custGeom>
            <a:ln>
              <a:solidFill>
                <a:srgbClr val="008000"/>
              </a:solidFill>
              <a:headEnd type="none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Rectangle 51"/>
            <p:cNvSpPr/>
            <p:nvPr/>
          </p:nvSpPr>
          <p:spPr>
            <a:xfrm>
              <a:off x="27621837" y="7696200"/>
              <a:ext cx="87696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 smtClean="0">
                  <a:solidFill>
                    <a:srgbClr val="008000"/>
                  </a:solidFill>
                  <a:latin typeface="Times New Roman"/>
                </a:rPr>
                <a:t>β</a:t>
              </a:r>
              <a:r>
                <a:rPr lang="en-US" sz="2400" baseline="-25000" dirty="0" smtClean="0">
                  <a:solidFill>
                    <a:srgbClr val="008000"/>
                  </a:solidFill>
                  <a:latin typeface="Times New Roman"/>
                </a:rPr>
                <a:t>TREX</a:t>
              </a:r>
              <a:endParaRPr lang="en-US" sz="2400" baseline="-25000" dirty="0">
                <a:solidFill>
                  <a:srgbClr val="008000"/>
                </a:solidFill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26591821" y="6075402"/>
              <a:ext cx="992579" cy="5539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000" dirty="0" smtClean="0">
                  <a:solidFill>
                    <a:schemeClr val="accent1"/>
                  </a:solidFill>
                  <a:latin typeface="Times New Roman"/>
                  <a:cs typeface="Times New Roman"/>
                </a:rPr>
                <a:t>f</a:t>
              </a:r>
              <a:r>
                <a:rPr lang="en-US" sz="3000" baseline="-25000" dirty="0" smtClean="0">
                  <a:solidFill>
                    <a:schemeClr val="accent1"/>
                  </a:solidFill>
                  <a:latin typeface="Times New Roman"/>
                  <a:cs typeface="Times New Roman"/>
                </a:rPr>
                <a:t>TREX</a:t>
              </a:r>
              <a:endParaRPr lang="en-US" sz="3000" baseline="-25000" dirty="0">
                <a:solidFill>
                  <a:schemeClr val="accent1"/>
                </a:solidFill>
              </a:endParaRPr>
            </a:p>
          </p:txBody>
        </p:sp>
        <p:sp>
          <p:nvSpPr>
            <p:cNvPr id="54" name="Rectangle 53"/>
            <p:cNvSpPr/>
            <p:nvPr/>
          </p:nvSpPr>
          <p:spPr>
            <a:xfrm>
              <a:off x="27889200" y="8513802"/>
              <a:ext cx="2439265" cy="5539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000" dirty="0" smtClean="0">
                  <a:solidFill>
                    <a:schemeClr val="accent1"/>
                  </a:solidFill>
                  <a:latin typeface="Times New Roman"/>
                  <a:cs typeface="Times New Roman"/>
                </a:rPr>
                <a:t>Solution space</a:t>
              </a:r>
              <a:endParaRPr lang="en-US" sz="3000" baseline="-25000" dirty="0">
                <a:solidFill>
                  <a:schemeClr val="accent1"/>
                </a:solidFill>
              </a:endParaRPr>
            </a:p>
          </p:txBody>
        </p:sp>
        <p:sp>
          <p:nvSpPr>
            <p:cNvPr id="57" name="Rectangle 56"/>
            <p:cNvSpPr/>
            <p:nvPr/>
          </p:nvSpPr>
          <p:spPr>
            <a:xfrm>
              <a:off x="29184600" y="6248400"/>
              <a:ext cx="1600200" cy="29751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en-US" sz="2000" b="1" baseline="-25000" dirty="0"/>
            </a:p>
          </p:txBody>
        </p:sp>
      </p:grpSp>
      <p:sp>
        <p:nvSpPr>
          <p:cNvPr id="59" name="Down Arrow 58"/>
          <p:cNvSpPr/>
          <p:nvPr/>
        </p:nvSpPr>
        <p:spPr>
          <a:xfrm rot="18360000">
            <a:off x="2303126" y="2202054"/>
            <a:ext cx="878355" cy="5713540"/>
          </a:xfrm>
          <a:prstGeom prst="downArrow">
            <a:avLst/>
          </a:prstGeom>
          <a:gradFill>
            <a:gsLst>
              <a:gs pos="0">
                <a:schemeClr val="tx2">
                  <a:lumMod val="75000"/>
                </a:schemeClr>
              </a:gs>
              <a:gs pos="100000">
                <a:schemeClr val="tx2">
                  <a:lumMod val="40000"/>
                  <a:lumOff val="60000"/>
                </a:schemeClr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sz="3200" dirty="0" smtClean="0">
                <a:solidFill>
                  <a:schemeClr val="bg2"/>
                </a:solidFill>
              </a:rPr>
              <a:t>Increasing </a:t>
            </a:r>
            <a:r>
              <a:rPr lang="en-US" sz="3200" dirty="0" smtClean="0">
                <a:solidFill>
                  <a:schemeClr val="bg2"/>
                </a:solidFill>
              </a:rPr>
              <a:t>n</a:t>
            </a:r>
            <a:endParaRPr lang="en-US" sz="3200" dirty="0">
              <a:solidFill>
                <a:schemeClr val="bg2"/>
              </a:solidFill>
            </a:endParaRPr>
          </a:p>
        </p:txBody>
      </p:sp>
      <p:sp>
        <p:nvSpPr>
          <p:cNvPr id="102" name="Rectangle 101"/>
          <p:cNvSpPr/>
          <p:nvPr/>
        </p:nvSpPr>
        <p:spPr>
          <a:xfrm>
            <a:off x="6526665" y="2660060"/>
            <a:ext cx="214716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smtClean="0">
                <a:solidFill>
                  <a:schemeClr val="accent3"/>
                </a:solidFill>
                <a:latin typeface="Calibri(Body)"/>
                <a:cs typeface="Calibri(Body)"/>
              </a:rPr>
              <a:t>The </a:t>
            </a:r>
            <a:r>
              <a:rPr lang="en-US" dirty="0" smtClean="0">
                <a:solidFill>
                  <a:schemeClr val="accent3"/>
                </a:solidFill>
                <a:latin typeface="Calibri(Body)"/>
                <a:cs typeface="Calibri(Body)"/>
              </a:rPr>
              <a:t>topology of </a:t>
            </a:r>
            <a:r>
              <a:rPr lang="en-US" dirty="0" smtClean="0">
                <a:solidFill>
                  <a:schemeClr val="accent3"/>
                </a:solidFill>
                <a:latin typeface="Calibri(Body)"/>
                <a:cs typeface="Calibri(Body)"/>
              </a:rPr>
              <a:t>the objective function </a:t>
            </a:r>
            <a:r>
              <a:rPr lang="en-US" dirty="0" smtClean="0">
                <a:solidFill>
                  <a:schemeClr val="accent3"/>
                </a:solidFill>
                <a:latin typeface="Calibri(Body)"/>
                <a:cs typeface="Calibri(Body)"/>
              </a:rPr>
              <a:t>can be used as an </a:t>
            </a:r>
            <a:r>
              <a:rPr lang="en-US" dirty="0" smtClean="0">
                <a:solidFill>
                  <a:schemeClr val="accent3"/>
                </a:solidFill>
                <a:latin typeface="Calibri(Body)"/>
                <a:cs typeface="Calibri(Body)"/>
              </a:rPr>
              <a:t>alternative variable selection method.</a:t>
            </a:r>
            <a:endParaRPr lang="en-US" dirty="0">
              <a:solidFill>
                <a:schemeClr val="accent3"/>
              </a:solidFill>
              <a:latin typeface="Calibri(Body)"/>
              <a:cs typeface="Calibri(Body)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691926" y="253366"/>
            <a:ext cx="515970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b="1" dirty="0" smtClean="0">
                <a:solidFill>
                  <a:schemeClr val="accent1">
                    <a:lumMod val="75000"/>
                  </a:schemeClr>
                </a:solidFill>
                <a:latin typeface="Calibri(Body)"/>
                <a:cs typeface="Calibri(Body)"/>
              </a:rPr>
              <a:t>Sketching the topology of the TREX </a:t>
            </a:r>
            <a:endParaRPr lang="en-US" sz="2200" b="1" dirty="0">
              <a:solidFill>
                <a:schemeClr val="accent1">
                  <a:lumMod val="75000"/>
                </a:schemeClr>
              </a:solidFill>
              <a:latin typeface="Calibri(Body)"/>
              <a:cs typeface="Calibri(Body)"/>
            </a:endParaRPr>
          </a:p>
        </p:txBody>
      </p:sp>
      <p:sp>
        <p:nvSpPr>
          <p:cNvPr id="103" name="Rectangle 102"/>
          <p:cNvSpPr/>
          <p:nvPr/>
        </p:nvSpPr>
        <p:spPr>
          <a:xfrm>
            <a:off x="3776058" y="983985"/>
            <a:ext cx="479889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latin typeface="Calibri(Body)"/>
                <a:cs typeface="Calibri(Body)"/>
              </a:rPr>
              <a:t>Consider the case where data (p&gt;&gt;n) are generated from a linear model with a sparse β vector with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latin typeface="Calibri(Body)"/>
                <a:cs typeface="Calibri(Body)"/>
              </a:rPr>
              <a:t>k&lt;&lt;p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latin typeface="Calibri(Body)"/>
                <a:cs typeface="Calibri(Body)"/>
              </a:rPr>
              <a:t>non-zero entries of equal absolute value.</a:t>
            </a:r>
            <a:r>
              <a:rPr lang="en-US" dirty="0" smtClean="0">
                <a:solidFill>
                  <a:schemeClr val="accent3"/>
                </a:solidFill>
                <a:latin typeface="Calibri(Body)"/>
                <a:cs typeface="Calibri(Body)"/>
              </a:rPr>
              <a:t> </a:t>
            </a:r>
            <a:endParaRPr lang="en-US" dirty="0">
              <a:solidFill>
                <a:schemeClr val="accent3"/>
              </a:solidFill>
              <a:latin typeface="Calibri(Body)"/>
              <a:cs typeface="Calibri(Body)"/>
            </a:endParaRPr>
          </a:p>
        </p:txBody>
      </p:sp>
    </p:spTree>
    <p:extLst>
      <p:ext uri="{BB962C8B-B14F-4D97-AF65-F5344CB8AC3E}">
        <p14:creationId xmlns:p14="http://schemas.microsoft.com/office/powerpoint/2010/main" val="30363805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04226" y="253366"/>
            <a:ext cx="790317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b="1" dirty="0" smtClean="0">
                <a:solidFill>
                  <a:schemeClr val="accent1">
                    <a:lumMod val="75000"/>
                  </a:schemeClr>
                </a:solidFill>
                <a:latin typeface="Calibri(Body)"/>
                <a:cs typeface="Calibri(Body)"/>
              </a:rPr>
              <a:t>How can we scale the TREX to BIG DATA?</a:t>
            </a:r>
            <a:endParaRPr lang="en-US" sz="2200" b="1" dirty="0">
              <a:solidFill>
                <a:schemeClr val="accent1">
                  <a:lumMod val="75000"/>
                </a:schemeClr>
              </a:solidFill>
              <a:latin typeface="Calibri(Body)"/>
              <a:cs typeface="Calibri(Body)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504226" y="1075826"/>
            <a:ext cx="5083774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b="1" dirty="0" smtClean="0">
                <a:solidFill>
                  <a:schemeClr val="accent1">
                    <a:lumMod val="75000"/>
                  </a:schemeClr>
                </a:solidFill>
              </a:rPr>
              <a:t>Current solvers for SOCP</a:t>
            </a:r>
          </a:p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+ ECOS solver (Interior-Point method) </a:t>
            </a:r>
          </a:p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+ SCS solver (ADMM scheme)</a:t>
            </a:r>
          </a:p>
        </p:txBody>
      </p:sp>
      <p:sp>
        <p:nvSpPr>
          <p:cNvPr id="3" name="Rectangle 2"/>
          <p:cNvSpPr/>
          <p:nvPr/>
        </p:nvSpPr>
        <p:spPr>
          <a:xfrm>
            <a:off x="504226" y="2771458"/>
            <a:ext cx="7242774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b="1" dirty="0" smtClean="0">
                <a:solidFill>
                  <a:schemeClr val="accent1">
                    <a:lumMod val="75000"/>
                  </a:schemeClr>
                </a:solidFill>
              </a:rPr>
              <a:t>Current solvers for local minimization of non-convex TREX function (smooth-non-convex + L1)</a:t>
            </a:r>
          </a:p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+ 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Projected scaled sub-gradient method (Mark Schmidt’s code)</a:t>
            </a:r>
          </a:p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+ </a:t>
            </a:r>
            <a:r>
              <a:rPr lang="en-US" b="1" dirty="0" err="1" smtClean="0">
                <a:solidFill>
                  <a:schemeClr val="accent1">
                    <a:lumMod val="75000"/>
                  </a:schemeClr>
                </a:solidFill>
              </a:rPr>
              <a:t>Orthant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-wise L-BFGS</a:t>
            </a:r>
          </a:p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+ Proximal gradient (Jason Lee’s package)</a:t>
            </a:r>
            <a:endParaRPr lang="en-US" b="1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8100" y="5447475"/>
            <a:ext cx="917696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>
                <a:solidFill>
                  <a:schemeClr val="accent3"/>
                </a:solidFill>
              </a:rPr>
              <a:t>ANY IDEA HOW TO SPEED THINGS UP?</a:t>
            </a:r>
            <a:endParaRPr lang="en-US" sz="4400" b="1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17563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" grpId="0"/>
      <p:bldP spid="39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3834</TotalTime>
  <Words>424</Words>
  <Application>Microsoft Macintosh PowerPoint</Application>
  <PresentationFormat>On-screen Show (4:3)</PresentationFormat>
  <Paragraphs>47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Christian Mueller</dc:creator>
  <cp:lastModifiedBy>Christian Mueller</cp:lastModifiedBy>
  <cp:revision>67</cp:revision>
  <dcterms:created xsi:type="dcterms:W3CDTF">2015-05-04T16:11:59Z</dcterms:created>
  <dcterms:modified xsi:type="dcterms:W3CDTF">2015-05-07T08:06:09Z</dcterms:modified>
</cp:coreProperties>
</file>