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6.xml" ContentType="application/vnd.openxmlformats-officedocument.presentationml.notesSlide+xml"/>
  <Override PartName="/ppt/comments/comment2.xml" ContentType="application/vnd.openxmlformats-officedocument.presentationml.comments+xml"/>
  <Override PartName="/ppt/notesSlides/notesSlide7.xml" ContentType="application/vnd.openxmlformats-officedocument.presentationml.notesSlide+xml"/>
  <Override PartName="/ppt/comments/comment3.xml" ContentType="application/vnd.openxmlformats-officedocument.presentationml.comments+xml"/>
  <Override PartName="/ppt/notesSlides/notesSlide8.xml" ContentType="application/vnd.openxmlformats-officedocument.presentationml.notesSlide+xml"/>
  <Override PartName="/ppt/comments/comment4.xml" ContentType="application/vnd.openxmlformats-officedocument.presentationml.comments+xml"/>
  <Override PartName="/ppt/notesSlides/notesSlide9.xml" ContentType="application/vnd.openxmlformats-officedocument.presentationml.notesSlide+xml"/>
  <Override PartName="/ppt/comments/comment5.xml" ContentType="application/vnd.openxmlformats-officedocument.presentationml.comments+xml"/>
  <Override PartName="/ppt/notesSlides/notesSlide10.xml" ContentType="application/vnd.openxmlformats-officedocument.presentationml.notesSlide+xml"/>
  <Override PartName="/ppt/comments/comment6.xml" ContentType="application/vnd.openxmlformats-officedocument.presentationml.comments+xml"/>
  <Override PartName="/ppt/notesSlides/notesSlide11.xml" ContentType="application/vnd.openxmlformats-officedocument.presentationml.notesSlide+xml"/>
  <Override PartName="/ppt/comments/comment7.xml" ContentType="application/vnd.openxmlformats-officedocument.presentationml.comments+xml"/>
  <Override PartName="/ppt/notesSlides/notesSlide12.xml" ContentType="application/vnd.openxmlformats-officedocument.presentationml.notesSlide+xml"/>
  <Override PartName="/ppt/comments/comment8.xml" ContentType="application/vnd.openxmlformats-officedocument.presentationml.comments+xml"/>
  <Override PartName="/ppt/notesSlides/notesSlide13.xml" ContentType="application/vnd.openxmlformats-officedocument.presentationml.notesSlide+xml"/>
  <Override PartName="/ppt/comments/comment9.xml" ContentType="application/vnd.openxmlformats-officedocument.presentationml.comments+xml"/>
  <Override PartName="/ppt/notesSlides/notesSlide14.xml" ContentType="application/vnd.openxmlformats-officedocument.presentationml.notesSlide+xml"/>
  <Override PartName="/ppt/comments/comment10.xml" ContentType="application/vnd.openxmlformats-officedocument.presentationml.comments+xml"/>
  <Override PartName="/ppt/notesSlides/notesSlide15.xml" ContentType="application/vnd.openxmlformats-officedocument.presentationml.notesSlide+xml"/>
  <Override PartName="/ppt/comments/comment11.xml" ContentType="application/vnd.openxmlformats-officedocument.presentationml.comments+xml"/>
  <Override PartName="/ppt/notesSlides/notesSlide16.xml" ContentType="application/vnd.openxmlformats-officedocument.presentationml.notesSlide+xml"/>
  <Override PartName="/ppt/comments/comment12.xml" ContentType="application/vnd.openxmlformats-officedocument.presentationml.comments+xml"/>
  <Override PartName="/ppt/notesSlides/notesSlide17.xml" ContentType="application/vnd.openxmlformats-officedocument.presentationml.notesSlide+xml"/>
  <Override PartName="/ppt/comments/comment13.xml" ContentType="application/vnd.openxmlformats-officedocument.presentationml.comment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heme/themeOverride1.xml" ContentType="application/vnd.openxmlformats-officedocument.themeOverride+xml"/>
  <Override PartName="/ppt/notesSlides/notesSlide18.xml" ContentType="application/vnd.openxmlformats-officedocument.presentationml.notesSlide+xml"/>
  <Override PartName="/ppt/comments/comment14.xml" ContentType="application/vnd.openxmlformats-officedocument.presentationml.comments+xml"/>
  <Override PartName="/ppt/notesSlides/notesSlide19.xml" ContentType="application/vnd.openxmlformats-officedocument.presentationml.notesSlide+xml"/>
  <Override PartName="/ppt/comments/comment15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96" r:id="rId3"/>
    <p:sldMasterId id="2147483708" r:id="rId4"/>
  </p:sldMasterIdLst>
  <p:notesMasterIdLst>
    <p:notesMasterId r:id="rId37"/>
  </p:notesMasterIdLst>
  <p:sldIdLst>
    <p:sldId id="288" r:id="rId5"/>
    <p:sldId id="692" r:id="rId6"/>
    <p:sldId id="693" r:id="rId7"/>
    <p:sldId id="694" r:id="rId8"/>
    <p:sldId id="591" r:id="rId9"/>
    <p:sldId id="695" r:id="rId10"/>
    <p:sldId id="547" r:id="rId11"/>
    <p:sldId id="675" r:id="rId12"/>
    <p:sldId id="685" r:id="rId13"/>
    <p:sldId id="681" r:id="rId14"/>
    <p:sldId id="697" r:id="rId15"/>
    <p:sldId id="701" r:id="rId16"/>
    <p:sldId id="704" r:id="rId17"/>
    <p:sldId id="703" r:id="rId18"/>
    <p:sldId id="702" r:id="rId19"/>
    <p:sldId id="707" r:id="rId20"/>
    <p:sldId id="708" r:id="rId21"/>
    <p:sldId id="709" r:id="rId22"/>
    <p:sldId id="710" r:id="rId23"/>
    <p:sldId id="711" r:id="rId24"/>
    <p:sldId id="712" r:id="rId25"/>
    <p:sldId id="714" r:id="rId26"/>
    <p:sldId id="713" r:id="rId27"/>
    <p:sldId id="718" r:id="rId28"/>
    <p:sldId id="720" r:id="rId29"/>
    <p:sldId id="721" r:id="rId30"/>
    <p:sldId id="722" r:id="rId31"/>
    <p:sldId id="723" r:id="rId32"/>
    <p:sldId id="715" r:id="rId33"/>
    <p:sldId id="724" r:id="rId34"/>
    <p:sldId id="725" r:id="rId35"/>
    <p:sldId id="717" r:id="rId36"/>
  </p:sldIdLst>
  <p:sldSz cx="9144000" cy="6858000" type="screen4x3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zheng qu" initials="zq" lastIdx="1" clrIdx="0">
    <p:extLst>
      <p:ext uri="{19B8F6BF-5375-455C-9EA6-DF929625EA0E}">
        <p15:presenceInfo xmlns:p15="http://schemas.microsoft.com/office/powerpoint/2012/main" userId="58472b2c1b130288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52B9C"/>
    <a:srgbClr val="F3C20D"/>
    <a:srgbClr val="008000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7" autoAdjust="0"/>
    <p:restoredTop sz="89964" autoAdjust="0"/>
  </p:normalViewPr>
  <p:slideViewPr>
    <p:cSldViewPr>
      <p:cViewPr varScale="1">
        <p:scale>
          <a:sx n="42" d="100"/>
          <a:sy n="42" d="100"/>
        </p:scale>
        <p:origin x="798" y="4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commentAuthors" Target="commentAuthor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5-05-05T18:58:31.382" idx="1">
    <p:pos x="10" y="10"/>
    <p:text>comments</p:text>
    <p:extLst>
      <p:ext uri="{C676402C-5697-4E1C-873F-D02D1690AC5C}">
        <p15:threadingInfo xmlns:p15="http://schemas.microsoft.com/office/powerpoint/2012/main" timeZoneBias="-60"/>
      </p:ext>
    </p:extLs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5-05-05T18:58:31.382" idx="1">
    <p:pos x="10" y="10"/>
    <p:text>comments</p:text>
    <p:extLst>
      <p:ext uri="{C676402C-5697-4E1C-873F-D02D1690AC5C}">
        <p15:threadingInfo xmlns:p15="http://schemas.microsoft.com/office/powerpoint/2012/main" timeZoneBias="-60"/>
      </p:ext>
    </p:extLst>
  </p:cm>
</p:cmLst>
</file>

<file path=ppt/comments/comment3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5-05-05T18:58:31.382" idx="1">
    <p:pos x="10" y="10"/>
    <p:text/>
    <p:extLst mod="1">
      <p:ext uri="{C676402C-5697-4E1C-873F-D02D1690AC5C}">
        <p15:threadingInfo xmlns:p15="http://schemas.microsoft.com/office/powerpoint/2012/main" timeZoneBias="-60"/>
      </p:ext>
    </p:extLst>
  </p:cm>
</p:cmLst>
</file>

<file path=ppt/comments/comment4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5-05-05T18:58:31.382" idx="1">
    <p:pos x="10" y="10"/>
    <p:text>comments</p:text>
    <p:extLst>
      <p:ext uri="{C676402C-5697-4E1C-873F-D02D1690AC5C}">
        <p15:threadingInfo xmlns:p15="http://schemas.microsoft.com/office/powerpoint/2012/main" timeZoneBias="-60"/>
      </p:ext>
    </p:extLst>
  </p:cm>
</p:cmLst>
</file>

<file path=ppt/comments/comment5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5-05-05T18:58:31.382" idx="1">
    <p:pos x="10" y="10"/>
    <p:text>comments</p:text>
    <p:extLst>
      <p:ext uri="{C676402C-5697-4E1C-873F-D02D1690AC5C}">
        <p15:threadingInfo xmlns:p15="http://schemas.microsoft.com/office/powerpoint/2012/main" timeZoneBias="-60"/>
      </p:ext>
    </p:extLst>
  </p:cm>
</p:cmLst>
</file>

<file path=ppt/comments/comment6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5-05-05T18:58:31.382" idx="1">
    <p:pos x="10" y="10"/>
    <p:text>comments</p:text>
    <p:extLst>
      <p:ext uri="{C676402C-5697-4E1C-873F-D02D1690AC5C}">
        <p15:threadingInfo xmlns:p15="http://schemas.microsoft.com/office/powerpoint/2012/main" timeZoneBias="-60"/>
      </p:ext>
    </p:extLst>
  </p:cm>
</p:cmLst>
</file>

<file path=ppt/comments/comment7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5-05-05T18:58:31.382" idx="1">
    <p:pos x="10" y="10"/>
    <p:text>comments</p:text>
    <p:extLst>
      <p:ext uri="{C676402C-5697-4E1C-873F-D02D1690AC5C}">
        <p15:threadingInfo xmlns:p15="http://schemas.microsoft.com/office/powerpoint/2012/main" timeZoneBias="-60"/>
      </p:ext>
    </p:extLst>
  </p:cm>
</p:cmLst>
</file>

<file path=ppt/comments/comment8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5-05-05T18:58:31.382" idx="1">
    <p:pos x="10" y="10"/>
    <p:text>comments</p:text>
    <p:extLst>
      <p:ext uri="{C676402C-5697-4E1C-873F-D02D1690AC5C}">
        <p15:threadingInfo xmlns:p15="http://schemas.microsoft.com/office/powerpoint/2012/main" timeZoneBias="-60"/>
      </p:ext>
    </p:extLst>
  </p:cm>
</p:cmLst>
</file>

<file path=ppt/comments/comment9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5-05-05T18:58:31.382" idx="1">
    <p:pos x="10" y="10"/>
    <p:text>comments</p:text>
    <p:extLst>
      <p:ext uri="{C676402C-5697-4E1C-873F-D02D1690AC5C}">
        <p15:threadingInfo xmlns:p15="http://schemas.microsoft.com/office/powerpoint/2012/main" timeZoneBias="-60"/>
      </p:ext>
    </p:extLst>
  </p:cm>
</p:cmLst>
</file>

<file path=ppt/comments/comment10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5-05-05T18:58:31.382" idx="1">
    <p:pos x="10" y="10"/>
    <p:text>comments</p:text>
    <p:extLst>
      <p:ext uri="{C676402C-5697-4E1C-873F-D02D1690AC5C}">
        <p15:threadingInfo xmlns:p15="http://schemas.microsoft.com/office/powerpoint/2012/main" timeZoneBias="-60"/>
      </p:ext>
    </p:extLst>
  </p:cm>
</p:cmLst>
</file>

<file path=ppt/comments/comment1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5-05-05T18:58:31.382" idx="1">
    <p:pos x="10" y="10"/>
    <p:text>comments</p:text>
    <p:extLst>
      <p:ext uri="{C676402C-5697-4E1C-873F-D02D1690AC5C}">
        <p15:threadingInfo xmlns:p15="http://schemas.microsoft.com/office/powerpoint/2012/main" timeZoneBias="-60"/>
      </p:ext>
    </p:extLst>
  </p:cm>
</p:cmLst>
</file>

<file path=ppt/comments/comment1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5-05-05T18:58:31.382" idx="1">
    <p:pos x="10" y="10"/>
    <p:text>comments</p:text>
    <p:extLst>
      <p:ext uri="{C676402C-5697-4E1C-873F-D02D1690AC5C}">
        <p15:threadingInfo xmlns:p15="http://schemas.microsoft.com/office/powerpoint/2012/main" timeZoneBias="-60"/>
      </p:ext>
    </p:extLst>
  </p:cm>
</p:cmLst>
</file>

<file path=ppt/comments/comment13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5-05-05T18:58:31.382" idx="1">
    <p:pos x="10" y="10"/>
    <p:text>comments</p:text>
    <p:extLst>
      <p:ext uri="{C676402C-5697-4E1C-873F-D02D1690AC5C}">
        <p15:threadingInfo xmlns:p15="http://schemas.microsoft.com/office/powerpoint/2012/main" timeZoneBias="-60"/>
      </p:ext>
    </p:extLst>
  </p:cm>
</p:cmLst>
</file>

<file path=ppt/comments/comment14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5-05-05T18:58:31.382" idx="1">
    <p:pos x="10" y="10"/>
    <p:text>comments</p:text>
    <p:extLst>
      <p:ext uri="{C676402C-5697-4E1C-873F-D02D1690AC5C}">
        <p15:threadingInfo xmlns:p15="http://schemas.microsoft.com/office/powerpoint/2012/main" timeZoneBias="-60"/>
      </p:ext>
    </p:extLst>
  </p:cm>
</p:cmLst>
</file>

<file path=ppt/comments/comment15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5-05-05T18:58:31.382" idx="1">
    <p:pos x="10" y="10"/>
    <p:text>comments</p:text>
    <p:extLst>
      <p:ext uri="{C676402C-5697-4E1C-873F-D02D1690AC5C}">
        <p15:threadingInfo xmlns:p15="http://schemas.microsoft.com/office/powerpoint/2012/main" timeZoneBias="-60"/>
      </p:ext>
    </p:extLst>
  </p:cm>
</p:cmLst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0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170138" cy="47953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427" y="0"/>
            <a:ext cx="3170138" cy="47953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6D0C4E-8C69-47D2-9637-2C7185C41F2C}" type="datetimeFigureOut">
              <a:rPr lang="en-US" smtClean="0"/>
              <a:t>5/7/2015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8888" y="720725"/>
            <a:ext cx="4797425" cy="3598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194" y="4560086"/>
            <a:ext cx="5852814" cy="432031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120172"/>
            <a:ext cx="3170138" cy="47953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427" y="9120172"/>
            <a:ext cx="3170138" cy="47953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043FAE-A534-40EC-BE50-383BC4F896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17886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baseline="0" dirty="0" err="1" smtClean="0"/>
              <a:t>Statistical</a:t>
            </a:r>
            <a:r>
              <a:rPr lang="fr-FR" baseline="0" dirty="0" smtClean="0"/>
              <a:t> </a:t>
            </a:r>
            <a:r>
              <a:rPr lang="fr-FR" baseline="0" dirty="0" err="1" smtClean="0"/>
              <a:t>learning</a:t>
            </a:r>
            <a:r>
              <a:rPr lang="fr-FR" baseline="0" dirty="0" smtClean="0"/>
              <a:t> deals </a:t>
            </a:r>
            <a:r>
              <a:rPr lang="fr-FR" baseline="0" dirty="0" err="1" smtClean="0"/>
              <a:t>with</a:t>
            </a:r>
            <a:r>
              <a:rPr lang="fr-FR" baseline="0" dirty="0" smtClean="0"/>
              <a:t> the </a:t>
            </a:r>
            <a:r>
              <a:rPr lang="fr-FR" baseline="0" dirty="0" err="1" smtClean="0"/>
              <a:t>task</a:t>
            </a:r>
            <a:r>
              <a:rPr lang="fr-FR" baseline="0" dirty="0" smtClean="0"/>
              <a:t> of </a:t>
            </a:r>
            <a:r>
              <a:rPr lang="fr-FR" baseline="0" dirty="0" err="1" smtClean="0"/>
              <a:t>learning</a:t>
            </a:r>
            <a:r>
              <a:rPr lang="fr-FR" baseline="0" dirty="0" smtClean="0"/>
              <a:t> </a:t>
            </a:r>
            <a:r>
              <a:rPr lang="fr-FR" baseline="0" dirty="0" err="1" smtClean="0"/>
              <a:t>from</a:t>
            </a:r>
            <a:r>
              <a:rPr lang="fr-FR" baseline="0" dirty="0" smtClean="0"/>
              <a:t> data.</a:t>
            </a:r>
          </a:p>
          <a:p>
            <a:r>
              <a:rPr lang="fr-FR" baseline="0" dirty="0" smtClean="0"/>
              <a:t>In the scenario of </a:t>
            </a:r>
            <a:r>
              <a:rPr lang="fr-FR" baseline="0" dirty="0" err="1" smtClean="0"/>
              <a:t>supervised</a:t>
            </a:r>
            <a:r>
              <a:rPr lang="fr-FR" baseline="0" dirty="0" smtClean="0"/>
              <a:t> </a:t>
            </a:r>
            <a:r>
              <a:rPr lang="fr-FR" baseline="0" dirty="0" err="1" smtClean="0"/>
              <a:t>statistical</a:t>
            </a:r>
            <a:r>
              <a:rPr lang="fr-FR" baseline="0" dirty="0" smtClean="0"/>
              <a:t> </a:t>
            </a:r>
            <a:r>
              <a:rPr lang="fr-FR" baseline="0" dirty="0" err="1" smtClean="0"/>
              <a:t>learning</a:t>
            </a:r>
            <a:r>
              <a:rPr lang="fr-FR" baseline="0" dirty="0" smtClean="0"/>
              <a:t>, </a:t>
            </a:r>
            <a:r>
              <a:rPr lang="fr-FR" baseline="0" dirty="0" err="1" smtClean="0"/>
              <a:t>we</a:t>
            </a:r>
            <a:r>
              <a:rPr lang="fr-FR" baseline="0" dirty="0" smtClean="0"/>
              <a:t> have an input, </a:t>
            </a:r>
            <a:r>
              <a:rPr lang="fr-FR" baseline="0" dirty="0" err="1" smtClean="0"/>
              <a:t>such</a:t>
            </a:r>
            <a:r>
              <a:rPr lang="fr-FR" baseline="0" dirty="0" smtClean="0"/>
              <a:t> as an image, a </a:t>
            </a:r>
            <a:r>
              <a:rPr lang="fr-FR" baseline="0" dirty="0" err="1" smtClean="0"/>
              <a:t>piece</a:t>
            </a:r>
            <a:r>
              <a:rPr lang="fr-FR" baseline="0" dirty="0" smtClean="0"/>
              <a:t> of </a:t>
            </a:r>
            <a:r>
              <a:rPr lang="fr-FR" baseline="0" dirty="0" err="1" smtClean="0"/>
              <a:t>text</a:t>
            </a:r>
            <a:r>
              <a:rPr lang="fr-FR" baseline="0" dirty="0" smtClean="0"/>
              <a:t>, a </a:t>
            </a:r>
            <a:r>
              <a:rPr lang="fr-FR" baseline="0" dirty="0" err="1" smtClean="0"/>
              <a:t>patient’s</a:t>
            </a:r>
            <a:r>
              <a:rPr lang="fr-FR" baseline="0" dirty="0" smtClean="0"/>
              <a:t> </a:t>
            </a:r>
            <a:r>
              <a:rPr lang="fr-FR" baseline="0" dirty="0" err="1" smtClean="0"/>
              <a:t>blood</a:t>
            </a:r>
            <a:r>
              <a:rPr lang="fr-FR" baseline="0" dirty="0" smtClean="0"/>
              <a:t> pressure, etc. and an output </a:t>
            </a:r>
            <a:r>
              <a:rPr lang="fr-FR" baseline="0" dirty="0" err="1" smtClean="0"/>
              <a:t>which</a:t>
            </a:r>
            <a:r>
              <a:rPr lang="fr-FR" baseline="0" dirty="0" smtClean="0"/>
              <a:t> </a:t>
            </a:r>
            <a:r>
              <a:rPr lang="fr-FR" baseline="0" dirty="0" err="1" smtClean="0"/>
              <a:t>we</a:t>
            </a:r>
            <a:r>
              <a:rPr lang="fr-FR" baseline="0" dirty="0" smtClean="0"/>
              <a:t> call label </a:t>
            </a:r>
            <a:r>
              <a:rPr lang="fr-FR" baseline="0" dirty="0" err="1" smtClean="0"/>
              <a:t>such</a:t>
            </a:r>
            <a:r>
              <a:rPr lang="fr-FR" baseline="0" dirty="0" smtClean="0"/>
              <a:t> as spam or non spam, </a:t>
            </a:r>
            <a:r>
              <a:rPr lang="fr-FR" baseline="0" dirty="0" err="1" smtClean="0"/>
              <a:t>heart</a:t>
            </a:r>
            <a:r>
              <a:rPr lang="fr-FR" baseline="0" dirty="0" smtClean="0"/>
              <a:t> </a:t>
            </a:r>
            <a:r>
              <a:rPr lang="fr-FR" baseline="0" dirty="0" err="1" smtClean="0"/>
              <a:t>attack</a:t>
            </a:r>
            <a:r>
              <a:rPr lang="fr-FR" baseline="0" dirty="0" smtClean="0"/>
              <a:t> or no </a:t>
            </a:r>
            <a:r>
              <a:rPr lang="fr-FR" baseline="0" dirty="0" err="1" smtClean="0"/>
              <a:t>heart</a:t>
            </a:r>
            <a:r>
              <a:rPr lang="fr-FR" baseline="0" dirty="0" smtClean="0"/>
              <a:t> </a:t>
            </a:r>
            <a:r>
              <a:rPr lang="fr-FR" baseline="0" dirty="0" err="1" smtClean="0"/>
              <a:t>attack</a:t>
            </a:r>
            <a:r>
              <a:rPr lang="fr-FR" baseline="0" dirty="0" smtClean="0"/>
              <a:t>. </a:t>
            </a:r>
            <a:r>
              <a:rPr lang="fr-FR" baseline="0" dirty="0" err="1" smtClean="0"/>
              <a:t>Both</a:t>
            </a:r>
            <a:r>
              <a:rPr lang="fr-FR" baseline="0" dirty="0" smtClean="0"/>
              <a:t> input and label </a:t>
            </a:r>
            <a:r>
              <a:rPr lang="fr-FR" baseline="0" dirty="0" err="1" smtClean="0"/>
              <a:t>can</a:t>
            </a:r>
            <a:r>
              <a:rPr lang="fr-FR" baseline="0" dirty="0" smtClean="0"/>
              <a:t> </a:t>
            </a:r>
            <a:r>
              <a:rPr lang="fr-FR" baseline="0" dirty="0" err="1" smtClean="0"/>
              <a:t>be</a:t>
            </a:r>
            <a:r>
              <a:rPr lang="fr-FR" baseline="0" dirty="0" smtClean="0"/>
              <a:t> </a:t>
            </a:r>
            <a:r>
              <a:rPr lang="fr-FR" baseline="0" dirty="0" err="1" smtClean="0"/>
              <a:t>represented</a:t>
            </a:r>
            <a:r>
              <a:rPr lang="fr-FR" baseline="0" dirty="0" smtClean="0"/>
              <a:t> </a:t>
            </a:r>
            <a:r>
              <a:rPr lang="fr-FR" baseline="0" dirty="0" err="1" smtClean="0"/>
              <a:t>through</a:t>
            </a:r>
            <a:r>
              <a:rPr lang="fr-FR" baseline="0" dirty="0" smtClean="0"/>
              <a:t> </a:t>
            </a:r>
            <a:r>
              <a:rPr lang="fr-FR" baseline="0" dirty="0" err="1" smtClean="0"/>
              <a:t>multidimensional</a:t>
            </a:r>
            <a:r>
              <a:rPr lang="fr-FR" baseline="0" dirty="0" smtClean="0"/>
              <a:t> </a:t>
            </a:r>
            <a:r>
              <a:rPr lang="fr-FR" baseline="0" dirty="0" err="1" smtClean="0"/>
              <a:t>vectors</a:t>
            </a:r>
            <a:r>
              <a:rPr lang="fr-FR" baseline="0" dirty="0" smtClean="0"/>
              <a:t> and for </a:t>
            </a:r>
            <a:r>
              <a:rPr lang="fr-FR" baseline="0" dirty="0" err="1" smtClean="0"/>
              <a:t>simplicity</a:t>
            </a:r>
            <a:r>
              <a:rPr lang="fr-FR" baseline="0" dirty="0" smtClean="0"/>
              <a:t> I </a:t>
            </a:r>
            <a:r>
              <a:rPr lang="fr-FR" baseline="0" dirty="0" err="1" smtClean="0"/>
              <a:t>am</a:t>
            </a:r>
            <a:r>
              <a:rPr lang="fr-FR" baseline="0" dirty="0" smtClean="0"/>
              <a:t> </a:t>
            </a:r>
            <a:r>
              <a:rPr lang="fr-FR" baseline="0" dirty="0" err="1" smtClean="0"/>
              <a:t>going</a:t>
            </a:r>
            <a:r>
              <a:rPr lang="fr-FR" baseline="0" dirty="0" smtClean="0"/>
              <a:t> to assume </a:t>
            </a:r>
            <a:r>
              <a:rPr lang="fr-FR" baseline="0" dirty="0" err="1" smtClean="0"/>
              <a:t>that</a:t>
            </a:r>
            <a:r>
              <a:rPr lang="fr-FR" baseline="0" dirty="0" smtClean="0"/>
              <a:t> </a:t>
            </a:r>
            <a:r>
              <a:rPr lang="fr-FR" baseline="0" dirty="0" err="1" smtClean="0"/>
              <a:t>each</a:t>
            </a:r>
            <a:r>
              <a:rPr lang="fr-FR" baseline="0" dirty="0" smtClean="0"/>
              <a:t> of </a:t>
            </a:r>
            <a:r>
              <a:rPr lang="fr-FR" baseline="0" dirty="0" err="1" smtClean="0"/>
              <a:t>my</a:t>
            </a:r>
            <a:r>
              <a:rPr lang="fr-FR" baseline="0" dirty="0" smtClean="0"/>
              <a:t> input </a:t>
            </a:r>
            <a:r>
              <a:rPr lang="fr-FR" baseline="0" dirty="0" err="1" smtClean="0"/>
              <a:t>is</a:t>
            </a:r>
            <a:r>
              <a:rPr lang="fr-FR" baseline="0" dirty="0" smtClean="0"/>
              <a:t> a d </a:t>
            </a:r>
            <a:r>
              <a:rPr lang="fr-FR" baseline="0" dirty="0" err="1" smtClean="0"/>
              <a:t>dimensional</a:t>
            </a:r>
            <a:r>
              <a:rPr lang="fr-FR" baseline="0" dirty="0" smtClean="0"/>
              <a:t> </a:t>
            </a:r>
            <a:r>
              <a:rPr lang="fr-FR" baseline="0" dirty="0" err="1" smtClean="0"/>
              <a:t>vector</a:t>
            </a:r>
            <a:r>
              <a:rPr lang="fr-FR" baseline="0" dirty="0" smtClean="0"/>
              <a:t> and </a:t>
            </a:r>
            <a:r>
              <a:rPr lang="fr-FR" baseline="0" dirty="0" err="1" smtClean="0"/>
              <a:t>each</a:t>
            </a:r>
            <a:r>
              <a:rPr lang="fr-FR" baseline="0" dirty="0" smtClean="0"/>
              <a:t> of </a:t>
            </a:r>
            <a:r>
              <a:rPr lang="fr-FR" baseline="0" dirty="0" err="1" smtClean="0"/>
              <a:t>my</a:t>
            </a:r>
            <a:r>
              <a:rPr lang="fr-FR" baseline="0" dirty="0" smtClean="0"/>
              <a:t> label </a:t>
            </a:r>
            <a:r>
              <a:rPr lang="fr-FR" baseline="0" dirty="0" err="1" smtClean="0"/>
              <a:t>is</a:t>
            </a:r>
            <a:r>
              <a:rPr lang="fr-FR" baseline="0" dirty="0" smtClean="0"/>
              <a:t> </a:t>
            </a:r>
            <a:r>
              <a:rPr lang="fr-FR" baseline="0" dirty="0" err="1" smtClean="0"/>
              <a:t>just</a:t>
            </a:r>
            <a:r>
              <a:rPr lang="fr-FR" baseline="0" dirty="0" smtClean="0"/>
              <a:t> a real </a:t>
            </a:r>
            <a:r>
              <a:rPr lang="fr-FR" baseline="0" dirty="0" err="1" smtClean="0"/>
              <a:t>number</a:t>
            </a:r>
            <a:r>
              <a:rPr lang="fr-FR" baseline="0" dirty="0" smtClean="0"/>
              <a:t>.</a:t>
            </a:r>
          </a:p>
          <a:p>
            <a:r>
              <a:rPr lang="fr-FR" baseline="0" dirty="0" smtClean="0"/>
              <a:t>The pair of input and label </a:t>
            </a:r>
            <a:r>
              <a:rPr lang="fr-FR" baseline="0" dirty="0" err="1" smtClean="0"/>
              <a:t>follows</a:t>
            </a:r>
            <a:r>
              <a:rPr lang="fr-FR" baseline="0" dirty="0" smtClean="0"/>
              <a:t> </a:t>
            </a:r>
            <a:r>
              <a:rPr lang="fr-FR" baseline="0" dirty="0" err="1" smtClean="0"/>
              <a:t>some</a:t>
            </a:r>
            <a:r>
              <a:rPr lang="fr-FR" baseline="0" dirty="0" smtClean="0"/>
              <a:t> </a:t>
            </a:r>
            <a:r>
              <a:rPr lang="fr-FR" baseline="0" dirty="0" err="1" smtClean="0"/>
              <a:t>unknown</a:t>
            </a:r>
            <a:r>
              <a:rPr lang="fr-FR" baseline="0" dirty="0" smtClean="0"/>
              <a:t> distribution and </a:t>
            </a:r>
            <a:r>
              <a:rPr lang="fr-FR" baseline="0" dirty="0" err="1" smtClean="0"/>
              <a:t>our</a:t>
            </a:r>
            <a:r>
              <a:rPr lang="fr-FR" baseline="0" dirty="0" smtClean="0"/>
              <a:t> goal </a:t>
            </a:r>
            <a:r>
              <a:rPr lang="fr-FR" baseline="0" dirty="0" err="1" smtClean="0"/>
              <a:t>is</a:t>
            </a:r>
            <a:r>
              <a:rPr lang="fr-FR" baseline="0" dirty="0" smtClean="0"/>
              <a:t> to </a:t>
            </a:r>
            <a:r>
              <a:rPr lang="fr-FR" baseline="0" dirty="0" err="1" smtClean="0"/>
              <a:t>find</a:t>
            </a:r>
            <a:r>
              <a:rPr lang="fr-FR" baseline="0" dirty="0" smtClean="0"/>
              <a:t> out a </a:t>
            </a:r>
            <a:r>
              <a:rPr lang="fr-FR" baseline="0" dirty="0" err="1" smtClean="0"/>
              <a:t>linear</a:t>
            </a:r>
            <a:r>
              <a:rPr lang="fr-FR" baseline="0" dirty="0" smtClean="0"/>
              <a:t> </a:t>
            </a:r>
            <a:r>
              <a:rPr lang="fr-FR" baseline="0" dirty="0" err="1" smtClean="0"/>
              <a:t>predictor</a:t>
            </a:r>
            <a:r>
              <a:rPr lang="fr-FR" baseline="0" dirty="0" smtClean="0"/>
              <a:t>, </a:t>
            </a:r>
            <a:r>
              <a:rPr lang="fr-FR" baseline="0" dirty="0" err="1" smtClean="0"/>
              <a:t>represented</a:t>
            </a:r>
            <a:r>
              <a:rPr lang="fr-FR" baseline="0" dirty="0" smtClean="0"/>
              <a:t> </a:t>
            </a:r>
            <a:r>
              <a:rPr lang="fr-FR" baseline="0" dirty="0" err="1" smtClean="0"/>
              <a:t>through</a:t>
            </a:r>
            <a:r>
              <a:rPr lang="fr-FR" baseline="0" dirty="0" smtClean="0"/>
              <a:t> a </a:t>
            </a:r>
            <a:r>
              <a:rPr lang="fr-FR" baseline="0" dirty="0" err="1" smtClean="0"/>
              <a:t>vector</a:t>
            </a:r>
            <a:r>
              <a:rPr lang="fr-FR" baseline="0" dirty="0" smtClean="0"/>
              <a:t> w, </a:t>
            </a:r>
            <a:r>
              <a:rPr lang="fr-FR" baseline="0" dirty="0" err="1" smtClean="0"/>
              <a:t>such</a:t>
            </a:r>
            <a:r>
              <a:rPr lang="fr-FR" baseline="0" dirty="0" smtClean="0"/>
              <a:t> </a:t>
            </a:r>
            <a:r>
              <a:rPr lang="fr-FR" baseline="0" dirty="0" err="1" smtClean="0"/>
              <a:t>that</a:t>
            </a:r>
            <a:r>
              <a:rPr lang="fr-FR" baseline="0" dirty="0" smtClean="0"/>
              <a:t> </a:t>
            </a:r>
            <a:r>
              <a:rPr lang="fr-FR" baseline="0" dirty="0" err="1" smtClean="0"/>
              <a:t>given</a:t>
            </a:r>
            <a:r>
              <a:rPr lang="fr-FR" baseline="0" dirty="0" smtClean="0"/>
              <a:t> an input </a:t>
            </a:r>
            <a:r>
              <a:rPr lang="fr-FR" baseline="0" dirty="0" err="1" smtClean="0"/>
              <a:t>measurement</a:t>
            </a:r>
            <a:r>
              <a:rPr lang="fr-FR" baseline="0" dirty="0" smtClean="0"/>
              <a:t> </a:t>
            </a:r>
            <a:r>
              <a:rPr lang="fr-FR" baseline="0" dirty="0" err="1" smtClean="0"/>
              <a:t>A_i</a:t>
            </a:r>
            <a:r>
              <a:rPr lang="fr-FR" baseline="0" dirty="0" smtClean="0"/>
              <a:t>, </a:t>
            </a:r>
            <a:r>
              <a:rPr lang="fr-FR" baseline="0" dirty="0" err="1" smtClean="0"/>
              <a:t>A_i</a:t>
            </a:r>
            <a:r>
              <a:rPr lang="fr-FR" baseline="0" dirty="0" smtClean="0"/>
              <a:t> transpose w </a:t>
            </a:r>
            <a:r>
              <a:rPr lang="fr-FR" baseline="0" dirty="0" err="1" smtClean="0"/>
              <a:t>is</a:t>
            </a:r>
            <a:r>
              <a:rPr lang="fr-FR" baseline="0" dirty="0" smtClean="0"/>
              <a:t> a </a:t>
            </a:r>
            <a:r>
              <a:rPr lang="fr-FR" baseline="0" dirty="0" err="1" smtClean="0"/>
              <a:t>prediction</a:t>
            </a:r>
            <a:r>
              <a:rPr lang="fr-FR" baseline="0" dirty="0" smtClean="0"/>
              <a:t> of the </a:t>
            </a:r>
            <a:r>
              <a:rPr lang="fr-FR" baseline="0" dirty="0" err="1" smtClean="0"/>
              <a:t>associated</a:t>
            </a:r>
            <a:r>
              <a:rPr lang="fr-FR" baseline="0" dirty="0" smtClean="0"/>
              <a:t> </a:t>
            </a:r>
            <a:r>
              <a:rPr lang="fr-FR" baseline="0" dirty="0" err="1" smtClean="0"/>
              <a:t>true</a:t>
            </a:r>
            <a:r>
              <a:rPr lang="fr-FR" baseline="0" dirty="0" smtClean="0"/>
              <a:t> label </a:t>
            </a:r>
            <a:r>
              <a:rPr lang="fr-FR" baseline="0" dirty="0" err="1" smtClean="0"/>
              <a:t>y_i</a:t>
            </a:r>
            <a:r>
              <a:rPr lang="fr-FR" baseline="0" dirty="0" smtClean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BA8760-611D-4B38-B0D4-4158D826E11C}" type="slidenum">
              <a:rPr lang="en-US" smtClean="0">
                <a:solidFill>
                  <a:prstClr val="black"/>
                </a:solidFill>
              </a:rPr>
              <a:pPr/>
              <a:t>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20899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baseline="0" dirty="0" err="1" smtClean="0"/>
              <a:t>Statistical</a:t>
            </a:r>
            <a:r>
              <a:rPr lang="fr-FR" baseline="0" dirty="0" smtClean="0"/>
              <a:t> </a:t>
            </a:r>
            <a:r>
              <a:rPr lang="fr-FR" baseline="0" dirty="0" err="1" smtClean="0"/>
              <a:t>learning</a:t>
            </a:r>
            <a:r>
              <a:rPr lang="fr-FR" baseline="0" dirty="0" smtClean="0"/>
              <a:t> deals </a:t>
            </a:r>
            <a:r>
              <a:rPr lang="fr-FR" baseline="0" dirty="0" err="1" smtClean="0"/>
              <a:t>with</a:t>
            </a:r>
            <a:r>
              <a:rPr lang="fr-FR" baseline="0" dirty="0" smtClean="0"/>
              <a:t> the </a:t>
            </a:r>
            <a:r>
              <a:rPr lang="fr-FR" baseline="0" dirty="0" err="1" smtClean="0"/>
              <a:t>task</a:t>
            </a:r>
            <a:r>
              <a:rPr lang="fr-FR" baseline="0" dirty="0" smtClean="0"/>
              <a:t> of </a:t>
            </a:r>
            <a:r>
              <a:rPr lang="fr-FR" baseline="0" dirty="0" err="1" smtClean="0"/>
              <a:t>learning</a:t>
            </a:r>
            <a:r>
              <a:rPr lang="fr-FR" baseline="0" dirty="0" smtClean="0"/>
              <a:t> </a:t>
            </a:r>
            <a:r>
              <a:rPr lang="fr-FR" baseline="0" dirty="0" err="1" smtClean="0"/>
              <a:t>from</a:t>
            </a:r>
            <a:r>
              <a:rPr lang="fr-FR" baseline="0" dirty="0" smtClean="0"/>
              <a:t> data.</a:t>
            </a:r>
          </a:p>
          <a:p>
            <a:r>
              <a:rPr lang="fr-FR" baseline="0" dirty="0" smtClean="0"/>
              <a:t>In the scenario of </a:t>
            </a:r>
            <a:r>
              <a:rPr lang="fr-FR" baseline="0" dirty="0" err="1" smtClean="0"/>
              <a:t>supervised</a:t>
            </a:r>
            <a:r>
              <a:rPr lang="fr-FR" baseline="0" dirty="0" smtClean="0"/>
              <a:t> </a:t>
            </a:r>
            <a:r>
              <a:rPr lang="fr-FR" baseline="0" dirty="0" err="1" smtClean="0"/>
              <a:t>statistical</a:t>
            </a:r>
            <a:r>
              <a:rPr lang="fr-FR" baseline="0" dirty="0" smtClean="0"/>
              <a:t> </a:t>
            </a:r>
            <a:r>
              <a:rPr lang="fr-FR" baseline="0" dirty="0" err="1" smtClean="0"/>
              <a:t>learning</a:t>
            </a:r>
            <a:r>
              <a:rPr lang="fr-FR" baseline="0" dirty="0" smtClean="0"/>
              <a:t>, </a:t>
            </a:r>
            <a:r>
              <a:rPr lang="fr-FR" baseline="0" dirty="0" err="1" smtClean="0"/>
              <a:t>we</a:t>
            </a:r>
            <a:r>
              <a:rPr lang="fr-FR" baseline="0" dirty="0" smtClean="0"/>
              <a:t> have an input, </a:t>
            </a:r>
            <a:r>
              <a:rPr lang="fr-FR" baseline="0" dirty="0" err="1" smtClean="0"/>
              <a:t>such</a:t>
            </a:r>
            <a:r>
              <a:rPr lang="fr-FR" baseline="0" dirty="0" smtClean="0"/>
              <a:t> as an image, a </a:t>
            </a:r>
            <a:r>
              <a:rPr lang="fr-FR" baseline="0" dirty="0" err="1" smtClean="0"/>
              <a:t>piece</a:t>
            </a:r>
            <a:r>
              <a:rPr lang="fr-FR" baseline="0" dirty="0" smtClean="0"/>
              <a:t> of </a:t>
            </a:r>
            <a:r>
              <a:rPr lang="fr-FR" baseline="0" dirty="0" err="1" smtClean="0"/>
              <a:t>text</a:t>
            </a:r>
            <a:r>
              <a:rPr lang="fr-FR" baseline="0" dirty="0" smtClean="0"/>
              <a:t>, a </a:t>
            </a:r>
            <a:r>
              <a:rPr lang="fr-FR" baseline="0" dirty="0" err="1" smtClean="0"/>
              <a:t>patient’s</a:t>
            </a:r>
            <a:r>
              <a:rPr lang="fr-FR" baseline="0" dirty="0" smtClean="0"/>
              <a:t> </a:t>
            </a:r>
            <a:r>
              <a:rPr lang="fr-FR" baseline="0" dirty="0" err="1" smtClean="0"/>
              <a:t>blood</a:t>
            </a:r>
            <a:r>
              <a:rPr lang="fr-FR" baseline="0" dirty="0" smtClean="0"/>
              <a:t> pressure, etc. and an output </a:t>
            </a:r>
            <a:r>
              <a:rPr lang="fr-FR" baseline="0" dirty="0" err="1" smtClean="0"/>
              <a:t>which</a:t>
            </a:r>
            <a:r>
              <a:rPr lang="fr-FR" baseline="0" dirty="0" smtClean="0"/>
              <a:t> </a:t>
            </a:r>
            <a:r>
              <a:rPr lang="fr-FR" baseline="0" dirty="0" err="1" smtClean="0"/>
              <a:t>we</a:t>
            </a:r>
            <a:r>
              <a:rPr lang="fr-FR" baseline="0" dirty="0" smtClean="0"/>
              <a:t> call label </a:t>
            </a:r>
            <a:r>
              <a:rPr lang="fr-FR" baseline="0" dirty="0" err="1" smtClean="0"/>
              <a:t>such</a:t>
            </a:r>
            <a:r>
              <a:rPr lang="fr-FR" baseline="0" dirty="0" smtClean="0"/>
              <a:t> as spam or non spam, </a:t>
            </a:r>
            <a:r>
              <a:rPr lang="fr-FR" baseline="0" dirty="0" err="1" smtClean="0"/>
              <a:t>heart</a:t>
            </a:r>
            <a:r>
              <a:rPr lang="fr-FR" baseline="0" dirty="0" smtClean="0"/>
              <a:t> </a:t>
            </a:r>
            <a:r>
              <a:rPr lang="fr-FR" baseline="0" dirty="0" err="1" smtClean="0"/>
              <a:t>attack</a:t>
            </a:r>
            <a:r>
              <a:rPr lang="fr-FR" baseline="0" dirty="0" smtClean="0"/>
              <a:t> or no </a:t>
            </a:r>
            <a:r>
              <a:rPr lang="fr-FR" baseline="0" dirty="0" err="1" smtClean="0"/>
              <a:t>heart</a:t>
            </a:r>
            <a:r>
              <a:rPr lang="fr-FR" baseline="0" dirty="0" smtClean="0"/>
              <a:t> </a:t>
            </a:r>
            <a:r>
              <a:rPr lang="fr-FR" baseline="0" dirty="0" err="1" smtClean="0"/>
              <a:t>attack</a:t>
            </a:r>
            <a:r>
              <a:rPr lang="fr-FR" baseline="0" dirty="0" smtClean="0"/>
              <a:t>. </a:t>
            </a:r>
            <a:r>
              <a:rPr lang="fr-FR" baseline="0" dirty="0" err="1" smtClean="0"/>
              <a:t>Both</a:t>
            </a:r>
            <a:r>
              <a:rPr lang="fr-FR" baseline="0" dirty="0" smtClean="0"/>
              <a:t> input and label </a:t>
            </a:r>
            <a:r>
              <a:rPr lang="fr-FR" baseline="0" dirty="0" err="1" smtClean="0"/>
              <a:t>can</a:t>
            </a:r>
            <a:r>
              <a:rPr lang="fr-FR" baseline="0" dirty="0" smtClean="0"/>
              <a:t> </a:t>
            </a:r>
            <a:r>
              <a:rPr lang="fr-FR" baseline="0" dirty="0" err="1" smtClean="0"/>
              <a:t>be</a:t>
            </a:r>
            <a:r>
              <a:rPr lang="fr-FR" baseline="0" dirty="0" smtClean="0"/>
              <a:t> </a:t>
            </a:r>
            <a:r>
              <a:rPr lang="fr-FR" baseline="0" dirty="0" err="1" smtClean="0"/>
              <a:t>represented</a:t>
            </a:r>
            <a:r>
              <a:rPr lang="fr-FR" baseline="0" dirty="0" smtClean="0"/>
              <a:t> </a:t>
            </a:r>
            <a:r>
              <a:rPr lang="fr-FR" baseline="0" dirty="0" err="1" smtClean="0"/>
              <a:t>through</a:t>
            </a:r>
            <a:r>
              <a:rPr lang="fr-FR" baseline="0" dirty="0" smtClean="0"/>
              <a:t> </a:t>
            </a:r>
            <a:r>
              <a:rPr lang="fr-FR" baseline="0" dirty="0" err="1" smtClean="0"/>
              <a:t>multidimensional</a:t>
            </a:r>
            <a:r>
              <a:rPr lang="fr-FR" baseline="0" dirty="0" smtClean="0"/>
              <a:t> </a:t>
            </a:r>
            <a:r>
              <a:rPr lang="fr-FR" baseline="0" dirty="0" err="1" smtClean="0"/>
              <a:t>vectors</a:t>
            </a:r>
            <a:r>
              <a:rPr lang="fr-FR" baseline="0" dirty="0" smtClean="0"/>
              <a:t> and for </a:t>
            </a:r>
            <a:r>
              <a:rPr lang="fr-FR" baseline="0" dirty="0" err="1" smtClean="0"/>
              <a:t>simplicity</a:t>
            </a:r>
            <a:r>
              <a:rPr lang="fr-FR" baseline="0" dirty="0" smtClean="0"/>
              <a:t> I </a:t>
            </a:r>
            <a:r>
              <a:rPr lang="fr-FR" baseline="0" dirty="0" err="1" smtClean="0"/>
              <a:t>am</a:t>
            </a:r>
            <a:r>
              <a:rPr lang="fr-FR" baseline="0" dirty="0" smtClean="0"/>
              <a:t> </a:t>
            </a:r>
            <a:r>
              <a:rPr lang="fr-FR" baseline="0" dirty="0" err="1" smtClean="0"/>
              <a:t>going</a:t>
            </a:r>
            <a:r>
              <a:rPr lang="fr-FR" baseline="0" dirty="0" smtClean="0"/>
              <a:t> to assume </a:t>
            </a:r>
            <a:r>
              <a:rPr lang="fr-FR" baseline="0" dirty="0" err="1" smtClean="0"/>
              <a:t>that</a:t>
            </a:r>
            <a:r>
              <a:rPr lang="fr-FR" baseline="0" dirty="0" smtClean="0"/>
              <a:t> </a:t>
            </a:r>
            <a:r>
              <a:rPr lang="fr-FR" baseline="0" dirty="0" err="1" smtClean="0"/>
              <a:t>each</a:t>
            </a:r>
            <a:r>
              <a:rPr lang="fr-FR" baseline="0" dirty="0" smtClean="0"/>
              <a:t> of </a:t>
            </a:r>
            <a:r>
              <a:rPr lang="fr-FR" baseline="0" dirty="0" err="1" smtClean="0"/>
              <a:t>my</a:t>
            </a:r>
            <a:r>
              <a:rPr lang="fr-FR" baseline="0" dirty="0" smtClean="0"/>
              <a:t> input </a:t>
            </a:r>
            <a:r>
              <a:rPr lang="fr-FR" baseline="0" dirty="0" err="1" smtClean="0"/>
              <a:t>is</a:t>
            </a:r>
            <a:r>
              <a:rPr lang="fr-FR" baseline="0" dirty="0" smtClean="0"/>
              <a:t> a d </a:t>
            </a:r>
            <a:r>
              <a:rPr lang="fr-FR" baseline="0" dirty="0" err="1" smtClean="0"/>
              <a:t>dimensional</a:t>
            </a:r>
            <a:r>
              <a:rPr lang="fr-FR" baseline="0" dirty="0" smtClean="0"/>
              <a:t> </a:t>
            </a:r>
            <a:r>
              <a:rPr lang="fr-FR" baseline="0" dirty="0" err="1" smtClean="0"/>
              <a:t>vector</a:t>
            </a:r>
            <a:r>
              <a:rPr lang="fr-FR" baseline="0" dirty="0" smtClean="0"/>
              <a:t> and </a:t>
            </a:r>
            <a:r>
              <a:rPr lang="fr-FR" baseline="0" dirty="0" err="1" smtClean="0"/>
              <a:t>each</a:t>
            </a:r>
            <a:r>
              <a:rPr lang="fr-FR" baseline="0" dirty="0" smtClean="0"/>
              <a:t> of </a:t>
            </a:r>
            <a:r>
              <a:rPr lang="fr-FR" baseline="0" dirty="0" err="1" smtClean="0"/>
              <a:t>my</a:t>
            </a:r>
            <a:r>
              <a:rPr lang="fr-FR" baseline="0" dirty="0" smtClean="0"/>
              <a:t> label </a:t>
            </a:r>
            <a:r>
              <a:rPr lang="fr-FR" baseline="0" dirty="0" err="1" smtClean="0"/>
              <a:t>is</a:t>
            </a:r>
            <a:r>
              <a:rPr lang="fr-FR" baseline="0" dirty="0" smtClean="0"/>
              <a:t> </a:t>
            </a:r>
            <a:r>
              <a:rPr lang="fr-FR" baseline="0" dirty="0" err="1" smtClean="0"/>
              <a:t>just</a:t>
            </a:r>
            <a:r>
              <a:rPr lang="fr-FR" baseline="0" dirty="0" smtClean="0"/>
              <a:t> a real </a:t>
            </a:r>
            <a:r>
              <a:rPr lang="fr-FR" baseline="0" dirty="0" err="1" smtClean="0"/>
              <a:t>number</a:t>
            </a:r>
            <a:r>
              <a:rPr lang="fr-FR" baseline="0" dirty="0" smtClean="0"/>
              <a:t>.</a:t>
            </a:r>
          </a:p>
          <a:p>
            <a:r>
              <a:rPr lang="fr-FR" baseline="0" dirty="0" smtClean="0"/>
              <a:t>The pair of input and label </a:t>
            </a:r>
            <a:r>
              <a:rPr lang="fr-FR" baseline="0" dirty="0" err="1" smtClean="0"/>
              <a:t>follows</a:t>
            </a:r>
            <a:r>
              <a:rPr lang="fr-FR" baseline="0" dirty="0" smtClean="0"/>
              <a:t> </a:t>
            </a:r>
            <a:r>
              <a:rPr lang="fr-FR" baseline="0" dirty="0" err="1" smtClean="0"/>
              <a:t>some</a:t>
            </a:r>
            <a:r>
              <a:rPr lang="fr-FR" baseline="0" dirty="0" smtClean="0"/>
              <a:t> </a:t>
            </a:r>
            <a:r>
              <a:rPr lang="fr-FR" baseline="0" dirty="0" err="1" smtClean="0"/>
              <a:t>unknown</a:t>
            </a:r>
            <a:r>
              <a:rPr lang="fr-FR" baseline="0" dirty="0" smtClean="0"/>
              <a:t> distribution and </a:t>
            </a:r>
            <a:r>
              <a:rPr lang="fr-FR" baseline="0" dirty="0" err="1" smtClean="0"/>
              <a:t>our</a:t>
            </a:r>
            <a:r>
              <a:rPr lang="fr-FR" baseline="0" dirty="0" smtClean="0"/>
              <a:t> goal </a:t>
            </a:r>
            <a:r>
              <a:rPr lang="fr-FR" baseline="0" dirty="0" err="1" smtClean="0"/>
              <a:t>is</a:t>
            </a:r>
            <a:r>
              <a:rPr lang="fr-FR" baseline="0" dirty="0" smtClean="0"/>
              <a:t> to </a:t>
            </a:r>
            <a:r>
              <a:rPr lang="fr-FR" baseline="0" dirty="0" err="1" smtClean="0"/>
              <a:t>find</a:t>
            </a:r>
            <a:r>
              <a:rPr lang="fr-FR" baseline="0" dirty="0" smtClean="0"/>
              <a:t> out a </a:t>
            </a:r>
            <a:r>
              <a:rPr lang="fr-FR" baseline="0" dirty="0" err="1" smtClean="0"/>
              <a:t>linear</a:t>
            </a:r>
            <a:r>
              <a:rPr lang="fr-FR" baseline="0" dirty="0" smtClean="0"/>
              <a:t> </a:t>
            </a:r>
            <a:r>
              <a:rPr lang="fr-FR" baseline="0" dirty="0" err="1" smtClean="0"/>
              <a:t>predictor</a:t>
            </a:r>
            <a:r>
              <a:rPr lang="fr-FR" baseline="0" dirty="0" smtClean="0"/>
              <a:t>, </a:t>
            </a:r>
            <a:r>
              <a:rPr lang="fr-FR" baseline="0" dirty="0" err="1" smtClean="0"/>
              <a:t>represented</a:t>
            </a:r>
            <a:r>
              <a:rPr lang="fr-FR" baseline="0" dirty="0" smtClean="0"/>
              <a:t> </a:t>
            </a:r>
            <a:r>
              <a:rPr lang="fr-FR" baseline="0" dirty="0" err="1" smtClean="0"/>
              <a:t>through</a:t>
            </a:r>
            <a:r>
              <a:rPr lang="fr-FR" baseline="0" dirty="0" smtClean="0"/>
              <a:t> a </a:t>
            </a:r>
            <a:r>
              <a:rPr lang="fr-FR" baseline="0" dirty="0" err="1" smtClean="0"/>
              <a:t>vector</a:t>
            </a:r>
            <a:r>
              <a:rPr lang="fr-FR" baseline="0" dirty="0" smtClean="0"/>
              <a:t> w, </a:t>
            </a:r>
            <a:r>
              <a:rPr lang="fr-FR" baseline="0" dirty="0" err="1" smtClean="0"/>
              <a:t>such</a:t>
            </a:r>
            <a:r>
              <a:rPr lang="fr-FR" baseline="0" dirty="0" smtClean="0"/>
              <a:t> </a:t>
            </a:r>
            <a:r>
              <a:rPr lang="fr-FR" baseline="0" dirty="0" err="1" smtClean="0"/>
              <a:t>that</a:t>
            </a:r>
            <a:r>
              <a:rPr lang="fr-FR" baseline="0" dirty="0" smtClean="0"/>
              <a:t> </a:t>
            </a:r>
            <a:r>
              <a:rPr lang="fr-FR" baseline="0" dirty="0" err="1" smtClean="0"/>
              <a:t>given</a:t>
            </a:r>
            <a:r>
              <a:rPr lang="fr-FR" baseline="0" dirty="0" smtClean="0"/>
              <a:t> an input </a:t>
            </a:r>
            <a:r>
              <a:rPr lang="fr-FR" baseline="0" dirty="0" err="1" smtClean="0"/>
              <a:t>measurement</a:t>
            </a:r>
            <a:r>
              <a:rPr lang="fr-FR" baseline="0" dirty="0" smtClean="0"/>
              <a:t> </a:t>
            </a:r>
            <a:r>
              <a:rPr lang="fr-FR" baseline="0" dirty="0" err="1" smtClean="0"/>
              <a:t>A_i</a:t>
            </a:r>
            <a:r>
              <a:rPr lang="fr-FR" baseline="0" dirty="0" smtClean="0"/>
              <a:t>, </a:t>
            </a:r>
            <a:r>
              <a:rPr lang="fr-FR" baseline="0" dirty="0" err="1" smtClean="0"/>
              <a:t>A_i</a:t>
            </a:r>
            <a:r>
              <a:rPr lang="fr-FR" baseline="0" dirty="0" smtClean="0"/>
              <a:t> transpose w </a:t>
            </a:r>
            <a:r>
              <a:rPr lang="fr-FR" baseline="0" dirty="0" err="1" smtClean="0"/>
              <a:t>is</a:t>
            </a:r>
            <a:r>
              <a:rPr lang="fr-FR" baseline="0" dirty="0" smtClean="0"/>
              <a:t> a </a:t>
            </a:r>
            <a:r>
              <a:rPr lang="fr-FR" baseline="0" dirty="0" err="1" smtClean="0"/>
              <a:t>prediction</a:t>
            </a:r>
            <a:r>
              <a:rPr lang="fr-FR" baseline="0" dirty="0" smtClean="0"/>
              <a:t> of the </a:t>
            </a:r>
            <a:r>
              <a:rPr lang="fr-FR" baseline="0" dirty="0" err="1" smtClean="0"/>
              <a:t>associated</a:t>
            </a:r>
            <a:r>
              <a:rPr lang="fr-FR" baseline="0" dirty="0" smtClean="0"/>
              <a:t> </a:t>
            </a:r>
            <a:r>
              <a:rPr lang="fr-FR" baseline="0" dirty="0" err="1" smtClean="0"/>
              <a:t>true</a:t>
            </a:r>
            <a:r>
              <a:rPr lang="fr-FR" baseline="0" dirty="0" smtClean="0"/>
              <a:t> label </a:t>
            </a:r>
            <a:r>
              <a:rPr lang="fr-FR" baseline="0" dirty="0" err="1" smtClean="0"/>
              <a:t>y_i</a:t>
            </a:r>
            <a:r>
              <a:rPr lang="fr-FR" baseline="0" dirty="0" smtClean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BA8760-611D-4B38-B0D4-4158D826E11C}" type="slidenum">
              <a:rPr lang="en-US" smtClean="0">
                <a:solidFill>
                  <a:prstClr val="black"/>
                </a:solidFill>
              </a:rPr>
              <a:pPr/>
              <a:t>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20899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baseline="0" dirty="0" err="1" smtClean="0"/>
              <a:t>Statistical</a:t>
            </a:r>
            <a:r>
              <a:rPr lang="fr-FR" baseline="0" dirty="0" smtClean="0"/>
              <a:t> </a:t>
            </a:r>
            <a:r>
              <a:rPr lang="fr-FR" baseline="0" dirty="0" err="1" smtClean="0"/>
              <a:t>learning</a:t>
            </a:r>
            <a:r>
              <a:rPr lang="fr-FR" baseline="0" dirty="0" smtClean="0"/>
              <a:t> deals </a:t>
            </a:r>
            <a:r>
              <a:rPr lang="fr-FR" baseline="0" dirty="0" err="1" smtClean="0"/>
              <a:t>with</a:t>
            </a:r>
            <a:r>
              <a:rPr lang="fr-FR" baseline="0" dirty="0" smtClean="0"/>
              <a:t> the </a:t>
            </a:r>
            <a:r>
              <a:rPr lang="fr-FR" baseline="0" dirty="0" err="1" smtClean="0"/>
              <a:t>task</a:t>
            </a:r>
            <a:r>
              <a:rPr lang="fr-FR" baseline="0" dirty="0" smtClean="0"/>
              <a:t> of </a:t>
            </a:r>
            <a:r>
              <a:rPr lang="fr-FR" baseline="0" dirty="0" err="1" smtClean="0"/>
              <a:t>learning</a:t>
            </a:r>
            <a:r>
              <a:rPr lang="fr-FR" baseline="0" dirty="0" smtClean="0"/>
              <a:t> </a:t>
            </a:r>
            <a:r>
              <a:rPr lang="fr-FR" baseline="0" dirty="0" err="1" smtClean="0"/>
              <a:t>from</a:t>
            </a:r>
            <a:r>
              <a:rPr lang="fr-FR" baseline="0" dirty="0" smtClean="0"/>
              <a:t> data.</a:t>
            </a:r>
          </a:p>
          <a:p>
            <a:r>
              <a:rPr lang="fr-FR" baseline="0" dirty="0" smtClean="0"/>
              <a:t>In the scenario of </a:t>
            </a:r>
            <a:r>
              <a:rPr lang="fr-FR" baseline="0" dirty="0" err="1" smtClean="0"/>
              <a:t>supervised</a:t>
            </a:r>
            <a:r>
              <a:rPr lang="fr-FR" baseline="0" dirty="0" smtClean="0"/>
              <a:t> </a:t>
            </a:r>
            <a:r>
              <a:rPr lang="fr-FR" baseline="0" dirty="0" err="1" smtClean="0"/>
              <a:t>statistical</a:t>
            </a:r>
            <a:r>
              <a:rPr lang="fr-FR" baseline="0" dirty="0" smtClean="0"/>
              <a:t> </a:t>
            </a:r>
            <a:r>
              <a:rPr lang="fr-FR" baseline="0" dirty="0" err="1" smtClean="0"/>
              <a:t>learning</a:t>
            </a:r>
            <a:r>
              <a:rPr lang="fr-FR" baseline="0" dirty="0" smtClean="0"/>
              <a:t>, </a:t>
            </a:r>
            <a:r>
              <a:rPr lang="fr-FR" baseline="0" dirty="0" err="1" smtClean="0"/>
              <a:t>we</a:t>
            </a:r>
            <a:r>
              <a:rPr lang="fr-FR" baseline="0" dirty="0" smtClean="0"/>
              <a:t> have an input, </a:t>
            </a:r>
            <a:r>
              <a:rPr lang="fr-FR" baseline="0" dirty="0" err="1" smtClean="0"/>
              <a:t>such</a:t>
            </a:r>
            <a:r>
              <a:rPr lang="fr-FR" baseline="0" dirty="0" smtClean="0"/>
              <a:t> as an image, a </a:t>
            </a:r>
            <a:r>
              <a:rPr lang="fr-FR" baseline="0" dirty="0" err="1" smtClean="0"/>
              <a:t>piece</a:t>
            </a:r>
            <a:r>
              <a:rPr lang="fr-FR" baseline="0" dirty="0" smtClean="0"/>
              <a:t> of </a:t>
            </a:r>
            <a:r>
              <a:rPr lang="fr-FR" baseline="0" dirty="0" err="1" smtClean="0"/>
              <a:t>text</a:t>
            </a:r>
            <a:r>
              <a:rPr lang="fr-FR" baseline="0" dirty="0" smtClean="0"/>
              <a:t>, a </a:t>
            </a:r>
            <a:r>
              <a:rPr lang="fr-FR" baseline="0" dirty="0" err="1" smtClean="0"/>
              <a:t>patient’s</a:t>
            </a:r>
            <a:r>
              <a:rPr lang="fr-FR" baseline="0" dirty="0" smtClean="0"/>
              <a:t> </a:t>
            </a:r>
            <a:r>
              <a:rPr lang="fr-FR" baseline="0" dirty="0" err="1" smtClean="0"/>
              <a:t>blood</a:t>
            </a:r>
            <a:r>
              <a:rPr lang="fr-FR" baseline="0" dirty="0" smtClean="0"/>
              <a:t> pressure, etc. and an output </a:t>
            </a:r>
            <a:r>
              <a:rPr lang="fr-FR" baseline="0" dirty="0" err="1" smtClean="0"/>
              <a:t>which</a:t>
            </a:r>
            <a:r>
              <a:rPr lang="fr-FR" baseline="0" dirty="0" smtClean="0"/>
              <a:t> </a:t>
            </a:r>
            <a:r>
              <a:rPr lang="fr-FR" baseline="0" dirty="0" err="1" smtClean="0"/>
              <a:t>we</a:t>
            </a:r>
            <a:r>
              <a:rPr lang="fr-FR" baseline="0" dirty="0" smtClean="0"/>
              <a:t> call label </a:t>
            </a:r>
            <a:r>
              <a:rPr lang="fr-FR" baseline="0" dirty="0" err="1" smtClean="0"/>
              <a:t>such</a:t>
            </a:r>
            <a:r>
              <a:rPr lang="fr-FR" baseline="0" dirty="0" smtClean="0"/>
              <a:t> as spam or non spam, </a:t>
            </a:r>
            <a:r>
              <a:rPr lang="fr-FR" baseline="0" dirty="0" err="1" smtClean="0"/>
              <a:t>heart</a:t>
            </a:r>
            <a:r>
              <a:rPr lang="fr-FR" baseline="0" dirty="0" smtClean="0"/>
              <a:t> </a:t>
            </a:r>
            <a:r>
              <a:rPr lang="fr-FR" baseline="0" dirty="0" err="1" smtClean="0"/>
              <a:t>attack</a:t>
            </a:r>
            <a:r>
              <a:rPr lang="fr-FR" baseline="0" dirty="0" smtClean="0"/>
              <a:t> or no </a:t>
            </a:r>
            <a:r>
              <a:rPr lang="fr-FR" baseline="0" dirty="0" err="1" smtClean="0"/>
              <a:t>heart</a:t>
            </a:r>
            <a:r>
              <a:rPr lang="fr-FR" baseline="0" dirty="0" smtClean="0"/>
              <a:t> </a:t>
            </a:r>
            <a:r>
              <a:rPr lang="fr-FR" baseline="0" dirty="0" err="1" smtClean="0"/>
              <a:t>attack</a:t>
            </a:r>
            <a:r>
              <a:rPr lang="fr-FR" baseline="0" dirty="0" smtClean="0"/>
              <a:t>. </a:t>
            </a:r>
            <a:r>
              <a:rPr lang="fr-FR" baseline="0" dirty="0" err="1" smtClean="0"/>
              <a:t>Both</a:t>
            </a:r>
            <a:r>
              <a:rPr lang="fr-FR" baseline="0" dirty="0" smtClean="0"/>
              <a:t> input and label </a:t>
            </a:r>
            <a:r>
              <a:rPr lang="fr-FR" baseline="0" dirty="0" err="1" smtClean="0"/>
              <a:t>can</a:t>
            </a:r>
            <a:r>
              <a:rPr lang="fr-FR" baseline="0" dirty="0" smtClean="0"/>
              <a:t> </a:t>
            </a:r>
            <a:r>
              <a:rPr lang="fr-FR" baseline="0" dirty="0" err="1" smtClean="0"/>
              <a:t>be</a:t>
            </a:r>
            <a:r>
              <a:rPr lang="fr-FR" baseline="0" dirty="0" smtClean="0"/>
              <a:t> </a:t>
            </a:r>
            <a:r>
              <a:rPr lang="fr-FR" baseline="0" dirty="0" err="1" smtClean="0"/>
              <a:t>represented</a:t>
            </a:r>
            <a:r>
              <a:rPr lang="fr-FR" baseline="0" dirty="0" smtClean="0"/>
              <a:t> </a:t>
            </a:r>
            <a:r>
              <a:rPr lang="fr-FR" baseline="0" dirty="0" err="1" smtClean="0"/>
              <a:t>through</a:t>
            </a:r>
            <a:r>
              <a:rPr lang="fr-FR" baseline="0" dirty="0" smtClean="0"/>
              <a:t> </a:t>
            </a:r>
            <a:r>
              <a:rPr lang="fr-FR" baseline="0" dirty="0" err="1" smtClean="0"/>
              <a:t>multidimensional</a:t>
            </a:r>
            <a:r>
              <a:rPr lang="fr-FR" baseline="0" dirty="0" smtClean="0"/>
              <a:t> </a:t>
            </a:r>
            <a:r>
              <a:rPr lang="fr-FR" baseline="0" dirty="0" err="1" smtClean="0"/>
              <a:t>vectors</a:t>
            </a:r>
            <a:r>
              <a:rPr lang="fr-FR" baseline="0" dirty="0" smtClean="0"/>
              <a:t> and for </a:t>
            </a:r>
            <a:r>
              <a:rPr lang="fr-FR" baseline="0" dirty="0" err="1" smtClean="0"/>
              <a:t>simplicity</a:t>
            </a:r>
            <a:r>
              <a:rPr lang="fr-FR" baseline="0" dirty="0" smtClean="0"/>
              <a:t> I </a:t>
            </a:r>
            <a:r>
              <a:rPr lang="fr-FR" baseline="0" dirty="0" err="1" smtClean="0"/>
              <a:t>am</a:t>
            </a:r>
            <a:r>
              <a:rPr lang="fr-FR" baseline="0" dirty="0" smtClean="0"/>
              <a:t> </a:t>
            </a:r>
            <a:r>
              <a:rPr lang="fr-FR" baseline="0" dirty="0" err="1" smtClean="0"/>
              <a:t>going</a:t>
            </a:r>
            <a:r>
              <a:rPr lang="fr-FR" baseline="0" dirty="0" smtClean="0"/>
              <a:t> to assume </a:t>
            </a:r>
            <a:r>
              <a:rPr lang="fr-FR" baseline="0" dirty="0" err="1" smtClean="0"/>
              <a:t>that</a:t>
            </a:r>
            <a:r>
              <a:rPr lang="fr-FR" baseline="0" dirty="0" smtClean="0"/>
              <a:t> </a:t>
            </a:r>
            <a:r>
              <a:rPr lang="fr-FR" baseline="0" dirty="0" err="1" smtClean="0"/>
              <a:t>each</a:t>
            </a:r>
            <a:r>
              <a:rPr lang="fr-FR" baseline="0" dirty="0" smtClean="0"/>
              <a:t> of </a:t>
            </a:r>
            <a:r>
              <a:rPr lang="fr-FR" baseline="0" dirty="0" err="1" smtClean="0"/>
              <a:t>my</a:t>
            </a:r>
            <a:r>
              <a:rPr lang="fr-FR" baseline="0" dirty="0" smtClean="0"/>
              <a:t> input </a:t>
            </a:r>
            <a:r>
              <a:rPr lang="fr-FR" baseline="0" dirty="0" err="1" smtClean="0"/>
              <a:t>is</a:t>
            </a:r>
            <a:r>
              <a:rPr lang="fr-FR" baseline="0" dirty="0" smtClean="0"/>
              <a:t> a d </a:t>
            </a:r>
            <a:r>
              <a:rPr lang="fr-FR" baseline="0" dirty="0" err="1" smtClean="0"/>
              <a:t>dimensional</a:t>
            </a:r>
            <a:r>
              <a:rPr lang="fr-FR" baseline="0" dirty="0" smtClean="0"/>
              <a:t> </a:t>
            </a:r>
            <a:r>
              <a:rPr lang="fr-FR" baseline="0" dirty="0" err="1" smtClean="0"/>
              <a:t>vector</a:t>
            </a:r>
            <a:r>
              <a:rPr lang="fr-FR" baseline="0" dirty="0" smtClean="0"/>
              <a:t> and </a:t>
            </a:r>
            <a:r>
              <a:rPr lang="fr-FR" baseline="0" dirty="0" err="1" smtClean="0"/>
              <a:t>each</a:t>
            </a:r>
            <a:r>
              <a:rPr lang="fr-FR" baseline="0" dirty="0" smtClean="0"/>
              <a:t> of </a:t>
            </a:r>
            <a:r>
              <a:rPr lang="fr-FR" baseline="0" dirty="0" err="1" smtClean="0"/>
              <a:t>my</a:t>
            </a:r>
            <a:r>
              <a:rPr lang="fr-FR" baseline="0" dirty="0" smtClean="0"/>
              <a:t> label </a:t>
            </a:r>
            <a:r>
              <a:rPr lang="fr-FR" baseline="0" dirty="0" err="1" smtClean="0"/>
              <a:t>is</a:t>
            </a:r>
            <a:r>
              <a:rPr lang="fr-FR" baseline="0" dirty="0" smtClean="0"/>
              <a:t> </a:t>
            </a:r>
            <a:r>
              <a:rPr lang="fr-FR" baseline="0" dirty="0" err="1" smtClean="0"/>
              <a:t>just</a:t>
            </a:r>
            <a:r>
              <a:rPr lang="fr-FR" baseline="0" dirty="0" smtClean="0"/>
              <a:t> a real </a:t>
            </a:r>
            <a:r>
              <a:rPr lang="fr-FR" baseline="0" dirty="0" err="1" smtClean="0"/>
              <a:t>number</a:t>
            </a:r>
            <a:r>
              <a:rPr lang="fr-FR" baseline="0" dirty="0" smtClean="0"/>
              <a:t>.</a:t>
            </a:r>
          </a:p>
          <a:p>
            <a:r>
              <a:rPr lang="fr-FR" baseline="0" dirty="0" smtClean="0"/>
              <a:t>The pair of input and label </a:t>
            </a:r>
            <a:r>
              <a:rPr lang="fr-FR" baseline="0" dirty="0" err="1" smtClean="0"/>
              <a:t>follows</a:t>
            </a:r>
            <a:r>
              <a:rPr lang="fr-FR" baseline="0" dirty="0" smtClean="0"/>
              <a:t> </a:t>
            </a:r>
            <a:r>
              <a:rPr lang="fr-FR" baseline="0" dirty="0" err="1" smtClean="0"/>
              <a:t>some</a:t>
            </a:r>
            <a:r>
              <a:rPr lang="fr-FR" baseline="0" dirty="0" smtClean="0"/>
              <a:t> </a:t>
            </a:r>
            <a:r>
              <a:rPr lang="fr-FR" baseline="0" dirty="0" err="1" smtClean="0"/>
              <a:t>unknown</a:t>
            </a:r>
            <a:r>
              <a:rPr lang="fr-FR" baseline="0" dirty="0" smtClean="0"/>
              <a:t> distribution and </a:t>
            </a:r>
            <a:r>
              <a:rPr lang="fr-FR" baseline="0" dirty="0" err="1" smtClean="0"/>
              <a:t>our</a:t>
            </a:r>
            <a:r>
              <a:rPr lang="fr-FR" baseline="0" dirty="0" smtClean="0"/>
              <a:t> goal </a:t>
            </a:r>
            <a:r>
              <a:rPr lang="fr-FR" baseline="0" dirty="0" err="1" smtClean="0"/>
              <a:t>is</a:t>
            </a:r>
            <a:r>
              <a:rPr lang="fr-FR" baseline="0" dirty="0" smtClean="0"/>
              <a:t> to </a:t>
            </a:r>
            <a:r>
              <a:rPr lang="fr-FR" baseline="0" dirty="0" err="1" smtClean="0"/>
              <a:t>find</a:t>
            </a:r>
            <a:r>
              <a:rPr lang="fr-FR" baseline="0" dirty="0" smtClean="0"/>
              <a:t> out a </a:t>
            </a:r>
            <a:r>
              <a:rPr lang="fr-FR" baseline="0" dirty="0" err="1" smtClean="0"/>
              <a:t>linear</a:t>
            </a:r>
            <a:r>
              <a:rPr lang="fr-FR" baseline="0" dirty="0" smtClean="0"/>
              <a:t> </a:t>
            </a:r>
            <a:r>
              <a:rPr lang="fr-FR" baseline="0" dirty="0" err="1" smtClean="0"/>
              <a:t>predictor</a:t>
            </a:r>
            <a:r>
              <a:rPr lang="fr-FR" baseline="0" dirty="0" smtClean="0"/>
              <a:t>, </a:t>
            </a:r>
            <a:r>
              <a:rPr lang="fr-FR" baseline="0" dirty="0" err="1" smtClean="0"/>
              <a:t>represented</a:t>
            </a:r>
            <a:r>
              <a:rPr lang="fr-FR" baseline="0" dirty="0" smtClean="0"/>
              <a:t> </a:t>
            </a:r>
            <a:r>
              <a:rPr lang="fr-FR" baseline="0" dirty="0" err="1" smtClean="0"/>
              <a:t>through</a:t>
            </a:r>
            <a:r>
              <a:rPr lang="fr-FR" baseline="0" dirty="0" smtClean="0"/>
              <a:t> a </a:t>
            </a:r>
            <a:r>
              <a:rPr lang="fr-FR" baseline="0" dirty="0" err="1" smtClean="0"/>
              <a:t>vector</a:t>
            </a:r>
            <a:r>
              <a:rPr lang="fr-FR" baseline="0" dirty="0" smtClean="0"/>
              <a:t> w, </a:t>
            </a:r>
            <a:r>
              <a:rPr lang="fr-FR" baseline="0" dirty="0" err="1" smtClean="0"/>
              <a:t>such</a:t>
            </a:r>
            <a:r>
              <a:rPr lang="fr-FR" baseline="0" dirty="0" smtClean="0"/>
              <a:t> </a:t>
            </a:r>
            <a:r>
              <a:rPr lang="fr-FR" baseline="0" dirty="0" err="1" smtClean="0"/>
              <a:t>that</a:t>
            </a:r>
            <a:r>
              <a:rPr lang="fr-FR" baseline="0" dirty="0" smtClean="0"/>
              <a:t> </a:t>
            </a:r>
            <a:r>
              <a:rPr lang="fr-FR" baseline="0" dirty="0" err="1" smtClean="0"/>
              <a:t>given</a:t>
            </a:r>
            <a:r>
              <a:rPr lang="fr-FR" baseline="0" dirty="0" smtClean="0"/>
              <a:t> an input </a:t>
            </a:r>
            <a:r>
              <a:rPr lang="fr-FR" baseline="0" dirty="0" err="1" smtClean="0"/>
              <a:t>measurement</a:t>
            </a:r>
            <a:r>
              <a:rPr lang="fr-FR" baseline="0" dirty="0" smtClean="0"/>
              <a:t> </a:t>
            </a:r>
            <a:r>
              <a:rPr lang="fr-FR" baseline="0" dirty="0" err="1" smtClean="0"/>
              <a:t>A_i</a:t>
            </a:r>
            <a:r>
              <a:rPr lang="fr-FR" baseline="0" dirty="0" smtClean="0"/>
              <a:t>, </a:t>
            </a:r>
            <a:r>
              <a:rPr lang="fr-FR" baseline="0" dirty="0" err="1" smtClean="0"/>
              <a:t>A_i</a:t>
            </a:r>
            <a:r>
              <a:rPr lang="fr-FR" baseline="0" dirty="0" smtClean="0"/>
              <a:t> transpose w </a:t>
            </a:r>
            <a:r>
              <a:rPr lang="fr-FR" baseline="0" dirty="0" err="1" smtClean="0"/>
              <a:t>is</a:t>
            </a:r>
            <a:r>
              <a:rPr lang="fr-FR" baseline="0" dirty="0" smtClean="0"/>
              <a:t> a </a:t>
            </a:r>
            <a:r>
              <a:rPr lang="fr-FR" baseline="0" dirty="0" err="1" smtClean="0"/>
              <a:t>prediction</a:t>
            </a:r>
            <a:r>
              <a:rPr lang="fr-FR" baseline="0" dirty="0" smtClean="0"/>
              <a:t> of the </a:t>
            </a:r>
            <a:r>
              <a:rPr lang="fr-FR" baseline="0" dirty="0" err="1" smtClean="0"/>
              <a:t>associated</a:t>
            </a:r>
            <a:r>
              <a:rPr lang="fr-FR" baseline="0" dirty="0" smtClean="0"/>
              <a:t> </a:t>
            </a:r>
            <a:r>
              <a:rPr lang="fr-FR" baseline="0" dirty="0" err="1" smtClean="0"/>
              <a:t>true</a:t>
            </a:r>
            <a:r>
              <a:rPr lang="fr-FR" baseline="0" dirty="0" smtClean="0"/>
              <a:t> label </a:t>
            </a:r>
            <a:r>
              <a:rPr lang="fr-FR" baseline="0" dirty="0" err="1" smtClean="0"/>
              <a:t>y_i</a:t>
            </a:r>
            <a:r>
              <a:rPr lang="fr-FR" baseline="0" dirty="0" smtClean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BA8760-611D-4B38-B0D4-4158D826E11C}" type="slidenum">
              <a:rPr lang="en-US" smtClean="0">
                <a:solidFill>
                  <a:prstClr val="black"/>
                </a:solidFill>
              </a:rPr>
              <a:pPr/>
              <a:t>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20899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BA8760-611D-4B38-B0D4-4158D826E11C}" type="slidenum">
              <a:rPr lang="en-US" smtClean="0">
                <a:solidFill>
                  <a:prstClr val="black"/>
                </a:solidFill>
              </a:rPr>
              <a:pPr/>
              <a:t>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37775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notes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043FAE-A534-40EC-BE50-383BC4F8969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224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notes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043FAE-A534-40EC-BE50-383BC4F89691}" type="slidenum">
              <a:rPr lang="en-US" smtClean="0">
                <a:solidFill>
                  <a:prstClr val="black"/>
                </a:solidFill>
              </a:rPr>
              <a:pPr/>
              <a:t>12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75495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notes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043FAE-A534-40EC-BE50-383BC4F89691}" type="slidenum">
              <a:rPr lang="en-US" smtClean="0">
                <a:solidFill>
                  <a:prstClr val="black"/>
                </a:solidFill>
              </a:rPr>
              <a:pPr/>
              <a:t>13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618891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notes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043FAE-A534-40EC-BE50-383BC4F89691}" type="slidenum">
              <a:rPr lang="en-US" smtClean="0">
                <a:solidFill>
                  <a:prstClr val="black"/>
                </a:solidFill>
              </a:rPr>
              <a:pPr/>
              <a:t>14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725372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notes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043FAE-A534-40EC-BE50-383BC4F89691}" type="slidenum">
              <a:rPr lang="en-US" smtClean="0">
                <a:solidFill>
                  <a:prstClr val="black"/>
                </a:solidFill>
              </a:rPr>
              <a:pPr/>
              <a:t>15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091576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notes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043FAE-A534-40EC-BE50-383BC4F89691}" type="slidenum">
              <a:rPr lang="en-US" smtClean="0">
                <a:solidFill>
                  <a:prstClr val="black"/>
                </a:solidFill>
              </a:rPr>
              <a:pPr/>
              <a:t>16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1970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notes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043FAE-A534-40EC-BE50-383BC4F89691}" type="slidenum">
              <a:rPr lang="en-US" smtClean="0">
                <a:solidFill>
                  <a:prstClr val="black"/>
                </a:solidFill>
              </a:rPr>
              <a:pPr/>
              <a:t>17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379483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notes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043FAE-A534-40EC-BE50-383BC4F89691}" type="slidenum">
              <a:rPr lang="en-US" smtClean="0">
                <a:solidFill>
                  <a:prstClr val="black"/>
                </a:solidFill>
              </a:rPr>
              <a:pPr/>
              <a:t>18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474768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notes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043FAE-A534-40EC-BE50-383BC4F89691}" type="slidenum">
              <a:rPr lang="en-US" smtClean="0">
                <a:solidFill>
                  <a:prstClr val="black"/>
                </a:solidFill>
              </a:rPr>
              <a:pPr/>
              <a:t>19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933255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notes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043FAE-A534-40EC-BE50-383BC4F89691}" type="slidenum">
              <a:rPr lang="en-US" smtClean="0">
                <a:solidFill>
                  <a:prstClr val="black"/>
                </a:solidFill>
              </a:rPr>
              <a:pPr/>
              <a:t>20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100695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notes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043FAE-A534-40EC-BE50-383BC4F89691}" type="slidenum">
              <a:rPr lang="en-US" smtClean="0">
                <a:solidFill>
                  <a:prstClr val="black"/>
                </a:solidFill>
              </a:rPr>
              <a:pPr/>
              <a:t>21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731208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notes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043FAE-A534-40EC-BE50-383BC4F89691}" type="slidenum">
              <a:rPr lang="en-US" smtClean="0">
                <a:solidFill>
                  <a:prstClr val="black"/>
                </a:solidFill>
              </a:rPr>
              <a:pPr/>
              <a:t>22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614075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notes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043FAE-A534-40EC-BE50-383BC4F89691}" type="slidenum">
              <a:rPr lang="en-US" smtClean="0">
                <a:solidFill>
                  <a:prstClr val="black"/>
                </a:solidFill>
              </a:rPr>
              <a:pPr/>
              <a:t>23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820411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notes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043FAE-A534-40EC-BE50-383BC4F89691}" type="slidenum">
              <a:rPr lang="en-US" smtClean="0">
                <a:solidFill>
                  <a:prstClr val="black"/>
                </a:solidFill>
              </a:rPr>
              <a:pPr/>
              <a:t>29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009632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notes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043FAE-A534-40EC-BE50-383BC4F89691}" type="slidenum">
              <a:rPr lang="en-US" smtClean="0">
                <a:solidFill>
                  <a:prstClr val="black"/>
                </a:solidFill>
              </a:rPr>
              <a:pPr/>
              <a:t>32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21702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836B1-7E05-4781-A93E-E7A919A4973A}" type="datetimeFigureOut">
              <a:rPr lang="en-GB" smtClean="0"/>
              <a:pPr/>
              <a:t>07/05/2015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F4C61-3E61-4C1B-8294-414E9296EDF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836B1-7E05-4781-A93E-E7A919A4973A}" type="datetimeFigureOut">
              <a:rPr lang="en-GB" smtClean="0"/>
              <a:pPr/>
              <a:t>07/05/2015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F4C61-3E61-4C1B-8294-414E9296EDF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836B1-7E05-4781-A93E-E7A919A4973A}" type="datetimeFigureOut">
              <a:rPr lang="en-GB" smtClean="0"/>
              <a:pPr/>
              <a:t>07/05/2015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F4C61-3E61-4C1B-8294-414E9296EDF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836B1-7E05-4781-A93E-E7A919A4973A}" type="datetimeFigureOut">
              <a:rPr lang="en-GB" smtClean="0"/>
              <a:pPr/>
              <a:t>07/05/2015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F4C61-3E61-4C1B-8294-414E9296EDF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836B1-7E05-4781-A93E-E7A919A4973A}" type="datetimeFigureOut">
              <a:rPr lang="en-GB" smtClean="0"/>
              <a:pPr/>
              <a:t>07/05/2015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F4C61-3E61-4C1B-8294-414E9296EDF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836B1-7E05-4781-A93E-E7A919A4973A}" type="datetimeFigureOut">
              <a:rPr lang="en-GB" smtClean="0"/>
              <a:pPr/>
              <a:t>07/05/2015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F4C61-3E61-4C1B-8294-414E9296EDF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836B1-7E05-4781-A93E-E7A919A4973A}" type="datetimeFigureOut">
              <a:rPr lang="en-GB" smtClean="0"/>
              <a:pPr/>
              <a:t>07/05/2015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F4C61-3E61-4C1B-8294-414E9296EDF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836B1-7E05-4781-A93E-E7A919A4973A}" type="datetimeFigureOut">
              <a:rPr lang="en-GB" smtClean="0"/>
              <a:pPr/>
              <a:t>07/05/2015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F4C61-3E61-4C1B-8294-414E9296EDF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836B1-7E05-4781-A93E-E7A919A4973A}" type="datetimeFigureOut">
              <a:rPr lang="en-GB" smtClean="0"/>
              <a:pPr/>
              <a:t>07/05/2015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F4C61-3E61-4C1B-8294-414E9296EDF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836B1-7E05-4781-A93E-E7A919A4973A}" type="datetimeFigureOut">
              <a:rPr lang="en-GB" smtClean="0"/>
              <a:pPr/>
              <a:t>07/05/2015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F4C61-3E61-4C1B-8294-414E9296EDF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836B1-7E05-4781-A93E-E7A919A4973A}" type="datetimeFigureOut">
              <a:rPr lang="en-GB" smtClean="0"/>
              <a:pPr/>
              <a:t>07/05/2015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F4C61-3E61-4C1B-8294-414E9296EDF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836B1-7E05-4781-A93E-E7A919A4973A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07/05/2015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F4C61-3E61-4C1B-8294-414E9296EDF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89233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836B1-7E05-4781-A93E-E7A919A4973A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07/05/2015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F4C61-3E61-4C1B-8294-414E9296EDF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73123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836B1-7E05-4781-A93E-E7A919A4973A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07/05/2015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F4C61-3E61-4C1B-8294-414E9296EDF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99468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836B1-7E05-4781-A93E-E7A919A4973A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07/05/2015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F4C61-3E61-4C1B-8294-414E9296EDF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5393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836B1-7E05-4781-A93E-E7A919A4973A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07/05/2015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F4C61-3E61-4C1B-8294-414E9296EDF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841734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836B1-7E05-4781-A93E-E7A919A4973A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07/05/2015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F4C61-3E61-4C1B-8294-414E9296EDF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115060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836B1-7E05-4781-A93E-E7A919A4973A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07/05/2015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F4C61-3E61-4C1B-8294-414E9296EDF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474713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836B1-7E05-4781-A93E-E7A919A4973A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07/05/2015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F4C61-3E61-4C1B-8294-414E9296EDF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078275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836B1-7E05-4781-A93E-E7A919A4973A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07/05/2015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F4C61-3E61-4C1B-8294-414E9296EDF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146364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836B1-7E05-4781-A93E-E7A919A4973A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07/05/2015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F4C61-3E61-4C1B-8294-414E9296EDF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52726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836B1-7E05-4781-A93E-E7A919A4973A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07/05/2015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F4C61-3E61-4C1B-8294-414E9296EDF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459486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836B1-7E05-4781-A93E-E7A919A4973A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07/05/2015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F4C61-3E61-4C1B-8294-414E9296EDF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161755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836B1-7E05-4781-A93E-E7A919A4973A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07/05/2015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F4C61-3E61-4C1B-8294-414E9296EDF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084311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836B1-7E05-4781-A93E-E7A919A4973A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07/05/2015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F4C61-3E61-4C1B-8294-414E9296EDF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856314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836B1-7E05-4781-A93E-E7A919A4973A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07/05/2015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F4C61-3E61-4C1B-8294-414E9296EDF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141257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836B1-7E05-4781-A93E-E7A919A4973A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07/05/2015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F4C61-3E61-4C1B-8294-414E9296EDF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303655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836B1-7E05-4781-A93E-E7A919A4973A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07/05/2015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F4C61-3E61-4C1B-8294-414E9296EDF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927621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836B1-7E05-4781-A93E-E7A919A4973A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07/05/2015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F4C61-3E61-4C1B-8294-414E9296EDF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39465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836B1-7E05-4781-A93E-E7A919A4973A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07/05/2015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F4C61-3E61-4C1B-8294-414E9296EDF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943592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836B1-7E05-4781-A93E-E7A919A4973A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07/05/2015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F4C61-3E61-4C1B-8294-414E9296EDF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709828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836B1-7E05-4781-A93E-E7A919A4973A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07/05/2015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F4C61-3E61-4C1B-8294-414E9296EDF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189964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836B1-7E05-4781-A93E-E7A919A4973A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07/05/2015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F4C61-3E61-4C1B-8294-414E9296EDF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080671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74899-36DA-4A83-8477-9CB11A510B6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5/7/2015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A0AA4-5517-4BBD-921F-565F9A1A624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162053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74899-36DA-4A83-8477-9CB11A510B6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5/7/2015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A0AA4-5517-4BBD-921F-565F9A1A624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855453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74899-36DA-4A83-8477-9CB11A510B6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5/7/2015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A0AA4-5517-4BBD-921F-565F9A1A624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35844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74899-36DA-4A83-8477-9CB11A510B6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5/7/2015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A0AA4-5517-4BBD-921F-565F9A1A624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655704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74899-36DA-4A83-8477-9CB11A510B6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5/7/2015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A0AA4-5517-4BBD-921F-565F9A1A624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840403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74899-36DA-4A83-8477-9CB11A510B6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5/7/2015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A0AA4-5517-4BBD-921F-565F9A1A624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551100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74899-36DA-4A83-8477-9CB11A510B6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5/7/2015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A0AA4-5517-4BBD-921F-565F9A1A624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106072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74899-36DA-4A83-8477-9CB11A510B6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5/7/2015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A0AA4-5517-4BBD-921F-565F9A1A624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736774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74899-36DA-4A83-8477-9CB11A510B6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5/7/2015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A0AA4-5517-4BBD-921F-565F9A1A624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913367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74899-36DA-4A83-8477-9CB11A510B6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5/7/2015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A0AA4-5517-4BBD-921F-565F9A1A624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040791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74899-36DA-4A83-8477-9CB11A510B6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5/7/2015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A0AA4-5517-4BBD-921F-565F9A1A624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50541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7836B1-7E05-4781-A93E-E7A919A4973A}" type="datetimeFigureOut">
              <a:rPr lang="en-GB" smtClean="0"/>
              <a:pPr/>
              <a:t>07/05/2015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7F4C61-3E61-4C1B-8294-414E9296EDF3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7836B1-7E05-4781-A93E-E7A919A4973A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07/05/2015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7F4C61-3E61-4C1B-8294-414E9296EDF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68985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7836B1-7E05-4781-A93E-E7A919A4973A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07/05/2015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7F4C61-3E61-4C1B-8294-414E9296EDF3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3054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274899-36DA-4A83-8477-9CB11A510B6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5/7/2015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EA0AA4-5517-4BBD-921F-565F9A1A624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25602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emf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9.png"/><Relationship Id="rId3" Type="http://schemas.openxmlformats.org/officeDocument/2006/relationships/image" Target="../media/image2.emf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7.png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6.png"/><Relationship Id="rId10" Type="http://schemas.openxmlformats.org/officeDocument/2006/relationships/image" Target="../media/image9.png"/><Relationship Id="rId19" Type="http://schemas.openxmlformats.org/officeDocument/2006/relationships/image" Target="../media/image20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9.png"/><Relationship Id="rId3" Type="http://schemas.openxmlformats.org/officeDocument/2006/relationships/image" Target="../media/image2.emf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17.png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6.png"/><Relationship Id="rId10" Type="http://schemas.openxmlformats.org/officeDocument/2006/relationships/image" Target="../media/image9.png"/><Relationship Id="rId19" Type="http://schemas.openxmlformats.org/officeDocument/2006/relationships/image" Target="../media/image21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25.png"/><Relationship Id="rId7" Type="http://schemas.openxmlformats.org/officeDocument/2006/relationships/image" Target="../media/image35.png"/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Relationship Id="rId9" Type="http://schemas.openxmlformats.org/officeDocument/2006/relationships/image" Target="../media/image3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39.emf"/><Relationship Id="rId7" Type="http://schemas.openxmlformats.org/officeDocument/2006/relationships/image" Target="../media/image32.png"/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41.png"/><Relationship Id="rId5" Type="http://schemas.openxmlformats.org/officeDocument/2006/relationships/image" Target="../media/image25.png"/><Relationship Id="rId10" Type="http://schemas.openxmlformats.org/officeDocument/2006/relationships/image" Target="../media/image37.png"/><Relationship Id="rId4" Type="http://schemas.openxmlformats.org/officeDocument/2006/relationships/image" Target="../media/image40.emf"/><Relationship Id="rId9" Type="http://schemas.openxmlformats.org/officeDocument/2006/relationships/image" Target="../media/image4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4" Type="http://schemas.openxmlformats.org/officeDocument/2006/relationships/comments" Target="../comments/commen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4" Type="http://schemas.openxmlformats.org/officeDocument/2006/relationships/comments" Target="../comments/commen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5" Type="http://schemas.openxmlformats.org/officeDocument/2006/relationships/comments" Target="../comments/comment3.xml"/><Relationship Id="rId4" Type="http://schemas.openxmlformats.org/officeDocument/2006/relationships/image" Target="../media/image4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4" Type="http://schemas.openxmlformats.org/officeDocument/2006/relationships/comments" Target="../comments/comment4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comments" Target="../comments/comment5.xml"/><Relationship Id="rId3" Type="http://schemas.openxmlformats.org/officeDocument/2006/relationships/image" Target="../media/image50.emf"/><Relationship Id="rId7" Type="http://schemas.openxmlformats.org/officeDocument/2006/relationships/image" Target="../media/image5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3.png"/><Relationship Id="rId5" Type="http://schemas.openxmlformats.org/officeDocument/2006/relationships/image" Target="../media/image52.emf"/><Relationship Id="rId4" Type="http://schemas.openxmlformats.org/officeDocument/2006/relationships/image" Target="../media/image51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5" Type="http://schemas.openxmlformats.org/officeDocument/2006/relationships/comments" Target="../comments/comment6.xml"/><Relationship Id="rId4" Type="http://schemas.openxmlformats.org/officeDocument/2006/relationships/image" Target="../media/image5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Relationship Id="rId5" Type="http://schemas.openxmlformats.org/officeDocument/2006/relationships/comments" Target="../comments/comment7.xml"/><Relationship Id="rId4" Type="http://schemas.openxmlformats.org/officeDocument/2006/relationships/image" Target="../media/image5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6" Type="http://schemas.openxmlformats.org/officeDocument/2006/relationships/comments" Target="../comments/comment8.xml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Relationship Id="rId6" Type="http://schemas.openxmlformats.org/officeDocument/2006/relationships/comments" Target="../comments/comment9.xml"/><Relationship Id="rId5" Type="http://schemas.openxmlformats.org/officeDocument/2006/relationships/image" Target="../media/image62.png"/><Relationship Id="rId4" Type="http://schemas.openxmlformats.org/officeDocument/2006/relationships/image" Target="../media/image58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comments" Target="../comments/comment10.xml"/><Relationship Id="rId3" Type="http://schemas.openxmlformats.org/officeDocument/2006/relationships/image" Target="../media/image63.emf"/><Relationship Id="rId7" Type="http://schemas.openxmlformats.org/officeDocument/2006/relationships/image" Target="../media/image67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6.emf"/><Relationship Id="rId5" Type="http://schemas.openxmlformats.org/officeDocument/2006/relationships/image" Target="../media/image65.emf"/><Relationship Id="rId4" Type="http://schemas.openxmlformats.org/officeDocument/2006/relationships/image" Target="../media/image64.emf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emf"/><Relationship Id="rId3" Type="http://schemas.openxmlformats.org/officeDocument/2006/relationships/image" Target="../media/image68.emf"/><Relationship Id="rId7" Type="http://schemas.openxmlformats.org/officeDocument/2006/relationships/image" Target="../media/image65.e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4.emf"/><Relationship Id="rId5" Type="http://schemas.openxmlformats.org/officeDocument/2006/relationships/image" Target="../media/image70.emf"/><Relationship Id="rId10" Type="http://schemas.openxmlformats.org/officeDocument/2006/relationships/comments" Target="../comments/comment11.xml"/><Relationship Id="rId4" Type="http://schemas.openxmlformats.org/officeDocument/2006/relationships/image" Target="../media/image69.emf"/><Relationship Id="rId9" Type="http://schemas.openxmlformats.org/officeDocument/2006/relationships/image" Target="../media/image67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Relationship Id="rId5" Type="http://schemas.openxmlformats.org/officeDocument/2006/relationships/comments" Target="../comments/comment12.xml"/><Relationship Id="rId4" Type="http://schemas.openxmlformats.org/officeDocument/2006/relationships/image" Target="../media/image72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Relationship Id="rId5" Type="http://schemas.openxmlformats.org/officeDocument/2006/relationships/comments" Target="../comments/comment13.xml"/><Relationship Id="rId4" Type="http://schemas.openxmlformats.org/officeDocument/2006/relationships/image" Target="../media/image74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13" Type="http://schemas.openxmlformats.org/officeDocument/2006/relationships/image" Target="../media/image79.png"/><Relationship Id="rId18" Type="http://schemas.openxmlformats.org/officeDocument/2006/relationships/image" Target="../media/image84.png"/><Relationship Id="rId3" Type="http://schemas.openxmlformats.org/officeDocument/2006/relationships/tags" Target="../tags/tag3.xml"/><Relationship Id="rId7" Type="http://schemas.openxmlformats.org/officeDocument/2006/relationships/tags" Target="../tags/tag7.xml"/><Relationship Id="rId12" Type="http://schemas.openxmlformats.org/officeDocument/2006/relationships/image" Target="../media/image78.png"/><Relationship Id="rId17" Type="http://schemas.openxmlformats.org/officeDocument/2006/relationships/image" Target="../media/image83.png"/><Relationship Id="rId2" Type="http://schemas.openxmlformats.org/officeDocument/2006/relationships/tags" Target="../tags/tag2.xml"/><Relationship Id="rId16" Type="http://schemas.openxmlformats.org/officeDocument/2006/relationships/image" Target="../media/image82.png"/><Relationship Id="rId20" Type="http://schemas.openxmlformats.org/officeDocument/2006/relationships/image" Target="../media/image86.emf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image" Target="../media/image77.png"/><Relationship Id="rId5" Type="http://schemas.openxmlformats.org/officeDocument/2006/relationships/tags" Target="../tags/tag5.xml"/><Relationship Id="rId15" Type="http://schemas.openxmlformats.org/officeDocument/2006/relationships/image" Target="../media/image81.png"/><Relationship Id="rId10" Type="http://schemas.openxmlformats.org/officeDocument/2006/relationships/image" Target="../media/image76.png"/><Relationship Id="rId19" Type="http://schemas.openxmlformats.org/officeDocument/2006/relationships/image" Target="../media/image85.emf"/><Relationship Id="rId4" Type="http://schemas.openxmlformats.org/officeDocument/2006/relationships/tags" Target="../tags/tag4.xml"/><Relationship Id="rId9" Type="http://schemas.openxmlformats.org/officeDocument/2006/relationships/image" Target="../media/image75.png"/><Relationship Id="rId14" Type="http://schemas.openxmlformats.org/officeDocument/2006/relationships/image" Target="../media/image80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emf"/><Relationship Id="rId3" Type="http://schemas.openxmlformats.org/officeDocument/2006/relationships/tags" Target="../tags/tag10.xml"/><Relationship Id="rId7" Type="http://schemas.openxmlformats.org/officeDocument/2006/relationships/image" Target="../media/image88.png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image" Target="../media/image87.png"/><Relationship Id="rId5" Type="http://schemas.openxmlformats.org/officeDocument/2006/relationships/image" Target="../media/image81.png"/><Relationship Id="rId4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26.png"/><Relationship Id="rId4" Type="http://schemas.openxmlformats.org/officeDocument/2006/relationships/image" Target="../media/image9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9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emf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e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Relationship Id="rId4" Type="http://schemas.openxmlformats.org/officeDocument/2006/relationships/comments" Target="../comments/comment14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2.png"/><Relationship Id="rId3" Type="http://schemas.openxmlformats.org/officeDocument/2006/relationships/image" Target="../media/image97.png"/><Relationship Id="rId7" Type="http://schemas.openxmlformats.org/officeDocument/2006/relationships/image" Target="../media/image101.pn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00.png"/><Relationship Id="rId11" Type="http://schemas.openxmlformats.org/officeDocument/2006/relationships/image" Target="../media/image105.png"/><Relationship Id="rId5" Type="http://schemas.openxmlformats.org/officeDocument/2006/relationships/image" Target="../media/image99.png"/><Relationship Id="rId10" Type="http://schemas.openxmlformats.org/officeDocument/2006/relationships/image" Target="../media/image104.png"/><Relationship Id="rId4" Type="http://schemas.openxmlformats.org/officeDocument/2006/relationships/image" Target="../media/image98.png"/><Relationship Id="rId9" Type="http://schemas.openxmlformats.org/officeDocument/2006/relationships/image" Target="../media/image10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emf"/><Relationship Id="rId2" Type="http://schemas.openxmlformats.org/officeDocument/2006/relationships/image" Target="../media/image106.emf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08.em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5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2"/>
          <p:cNvSpPr txBox="1">
            <a:spLocks/>
          </p:cNvSpPr>
          <p:nvPr/>
        </p:nvSpPr>
        <p:spPr>
          <a:xfrm>
            <a:off x="3138929" y="4882920"/>
            <a:ext cx="2515554" cy="51250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 sz="2400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Zheng Qu</a:t>
            </a: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pic>
        <p:nvPicPr>
          <p:cNvPr id="6" name="Picture 5" descr="logo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20642" y="2466718"/>
            <a:ext cx="1152128" cy="1152128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-158441" y="5395422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 smtClean="0">
                <a:solidFill>
                  <a:srgbClr val="7F7F7F"/>
                </a:solidFill>
              </a:rPr>
              <a:t>University of Edinburgh</a:t>
            </a:r>
          </a:p>
          <a:p>
            <a:pPr algn="ctr"/>
            <a:r>
              <a:rPr lang="en-GB" sz="1600" dirty="0" smtClean="0">
                <a:solidFill>
                  <a:srgbClr val="7F7F7F"/>
                </a:solidFill>
              </a:rPr>
              <a:t>  </a:t>
            </a:r>
            <a:endParaRPr lang="en-GB" sz="1600" dirty="0">
              <a:solidFill>
                <a:srgbClr val="7F7F7F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483768" y="3762320"/>
            <a:ext cx="3859582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GB" sz="2000" dirty="0" smtClean="0">
                <a:solidFill>
                  <a:srgbClr val="7F7F7F"/>
                </a:solidFill>
              </a:rPr>
              <a:t>Optimization &amp; Big Data Workshop </a:t>
            </a:r>
          </a:p>
          <a:p>
            <a:pPr algn="ctr"/>
            <a:r>
              <a:rPr lang="en-GB" sz="2000" dirty="0" smtClean="0">
                <a:solidFill>
                  <a:srgbClr val="7F7F7F"/>
                </a:solidFill>
              </a:rPr>
              <a:t>Edinburgh, 6</a:t>
            </a:r>
            <a:r>
              <a:rPr lang="en-GB" sz="2000" baseline="30000" dirty="0" smtClean="0">
                <a:solidFill>
                  <a:srgbClr val="7F7F7F"/>
                </a:solidFill>
              </a:rPr>
              <a:t>th</a:t>
            </a:r>
            <a:r>
              <a:rPr lang="en-GB" sz="2000" dirty="0" smtClean="0">
                <a:solidFill>
                  <a:srgbClr val="7F7F7F"/>
                </a:solidFill>
              </a:rPr>
              <a:t> </a:t>
            </a:r>
            <a:r>
              <a:rPr lang="en-GB" sz="2000" dirty="0">
                <a:solidFill>
                  <a:srgbClr val="7F7F7F"/>
                </a:solidFill>
              </a:rPr>
              <a:t>to 8</a:t>
            </a:r>
            <a:r>
              <a:rPr lang="en-GB" sz="2000" baseline="30000" dirty="0">
                <a:solidFill>
                  <a:srgbClr val="7F7F7F"/>
                </a:solidFill>
              </a:rPr>
              <a:t>th</a:t>
            </a:r>
            <a:r>
              <a:rPr lang="en-GB" sz="2000" dirty="0">
                <a:solidFill>
                  <a:srgbClr val="7F7F7F"/>
                </a:solidFill>
              </a:rPr>
              <a:t> </a:t>
            </a:r>
            <a:r>
              <a:rPr lang="en-GB" sz="2000" dirty="0" smtClean="0">
                <a:solidFill>
                  <a:srgbClr val="7F7F7F"/>
                </a:solidFill>
              </a:rPr>
              <a:t>May, 2015</a:t>
            </a:r>
            <a:endParaRPr lang="en-GB" sz="2000" dirty="0">
              <a:solidFill>
                <a:srgbClr val="7F7F7F"/>
              </a:solidFill>
            </a:endParaRPr>
          </a:p>
          <a:p>
            <a:pPr lvl="0" algn="ctr"/>
            <a:endParaRPr lang="en-GB" sz="1600" dirty="0">
              <a:solidFill>
                <a:srgbClr val="7F7F7F"/>
              </a:solidFill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39552" y="338783"/>
            <a:ext cx="8064896" cy="2016224"/>
          </a:xfrm>
          <a:ln>
            <a:noFill/>
          </a:ln>
          <a:effectLst/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333333"/>
                </a:solidFill>
                <a:latin typeface="Verdana" panose="020B0604030504040204" pitchFamily="34" charset="0"/>
              </a:rPr>
              <a:t>Randomized dual coordinate ascent with arbitrary sampling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26370" y="5872827"/>
            <a:ext cx="74912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GB" dirty="0" smtClean="0">
                <a:solidFill>
                  <a:srgbClr val="7F7F7F"/>
                </a:solidFill>
              </a:rPr>
              <a:t>Joint work with Peter Richtárik (Edinburgh) &amp; Tong Zhang (Rutgers &amp; Baidu)</a:t>
            </a:r>
            <a:endParaRPr lang="en-GB" dirty="0">
              <a:solidFill>
                <a:srgbClr val="7F7F7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Supervised Statistical Learning</a:t>
            </a:r>
            <a:endParaRPr lang="en-US" dirty="0"/>
          </a:p>
        </p:txBody>
      </p:sp>
      <p:sp>
        <p:nvSpPr>
          <p:cNvPr id="64" name="Rectangle 63"/>
          <p:cNvSpPr/>
          <p:nvPr/>
        </p:nvSpPr>
        <p:spPr>
          <a:xfrm>
            <a:off x="-4953000" y="5797545"/>
            <a:ext cx="4114800" cy="954107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0" anchor="ctr">
            <a:spAutoFit/>
          </a:bodyPr>
          <a:lstStyle/>
          <a:p>
            <a:pPr algn="ctr"/>
            <a:r>
              <a:rPr lang="en-GB" sz="2800" dirty="0">
                <a:solidFill>
                  <a:prstClr val="black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en-GB" sz="2800" dirty="0" smtClean="0">
                <a:solidFill>
                  <a:prstClr val="black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input (e.g</a:t>
            </a:r>
            <a:r>
              <a:rPr lang="en-GB" sz="2800" dirty="0">
                <a:solidFill>
                  <a:prstClr val="black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., image, text, </a:t>
            </a:r>
            <a:r>
              <a:rPr lang="en-GB" sz="2800" dirty="0" smtClean="0">
                <a:solidFill>
                  <a:prstClr val="black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clinical measurements</a:t>
            </a:r>
            <a:r>
              <a:rPr lang="en-GB" sz="2800" dirty="0">
                <a:solidFill>
                  <a:prstClr val="black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, …)</a:t>
            </a:r>
          </a:p>
        </p:txBody>
      </p:sp>
      <p:sp>
        <p:nvSpPr>
          <p:cNvPr id="70" name="Rectangle 69"/>
          <p:cNvSpPr/>
          <p:nvPr/>
        </p:nvSpPr>
        <p:spPr>
          <a:xfrm>
            <a:off x="-7220857" y="3166044"/>
            <a:ext cx="4512000" cy="954107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0" anchor="ctr">
            <a:spAutoFit/>
          </a:bodyPr>
          <a:lstStyle/>
          <a:p>
            <a:pPr algn="ctr"/>
            <a:r>
              <a:rPr lang="en-GB" sz="2800" dirty="0" smtClean="0">
                <a:solidFill>
                  <a:prstClr val="black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label (e.g. spam/no spam, stock price) </a:t>
            </a:r>
            <a:endParaRPr lang="en-GB" sz="2800" dirty="0">
              <a:solidFill>
                <a:prstClr val="black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97" name="Picture 96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724400" y="4551853"/>
            <a:ext cx="4080567" cy="437707"/>
          </a:xfrm>
          <a:prstGeom prst="rect">
            <a:avLst/>
          </a:prstGeom>
        </p:spPr>
      </p:pic>
      <p:cxnSp>
        <p:nvCxnSpPr>
          <p:cNvPr id="24" name="Elbow Connector 23"/>
          <p:cNvCxnSpPr/>
          <p:nvPr/>
        </p:nvCxnSpPr>
        <p:spPr>
          <a:xfrm rot="16200000" flipH="1">
            <a:off x="-2609995" y="3561069"/>
            <a:ext cx="647991" cy="1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cxnSp>
      <p:cxnSp>
        <p:nvCxnSpPr>
          <p:cNvPr id="62" name="Elbow Connector 61"/>
          <p:cNvCxnSpPr/>
          <p:nvPr/>
        </p:nvCxnSpPr>
        <p:spPr>
          <a:xfrm rot="5400000" flipH="1" flipV="1">
            <a:off x="-2984898" y="5728099"/>
            <a:ext cx="1092998" cy="1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cxnSp>
      <p:cxnSp>
        <p:nvCxnSpPr>
          <p:cNvPr id="28" name="Straight Arrow Connector 27"/>
          <p:cNvCxnSpPr/>
          <p:nvPr/>
        </p:nvCxnSpPr>
        <p:spPr>
          <a:xfrm flipV="1">
            <a:off x="9906000" y="3798475"/>
            <a:ext cx="0" cy="87529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sp>
        <p:nvSpPr>
          <p:cNvPr id="29" name="Rectangle 28"/>
          <p:cNvSpPr/>
          <p:nvPr/>
        </p:nvSpPr>
        <p:spPr>
          <a:xfrm>
            <a:off x="10820400" y="4551853"/>
            <a:ext cx="1944216" cy="576064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GB" sz="2000" dirty="0" smtClean="0">
                <a:solidFill>
                  <a:prstClr val="black"/>
                </a:solidFill>
              </a:rPr>
              <a:t>Predicted label</a:t>
            </a:r>
          </a:p>
        </p:txBody>
      </p:sp>
      <p:cxnSp>
        <p:nvCxnSpPr>
          <p:cNvPr id="34" name="Straight Arrow Connector 33"/>
          <p:cNvCxnSpPr/>
          <p:nvPr/>
        </p:nvCxnSpPr>
        <p:spPr>
          <a:xfrm>
            <a:off x="10880766" y="5190509"/>
            <a:ext cx="0" cy="44888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sp>
        <p:nvSpPr>
          <p:cNvPr id="35" name="Rectangle 34"/>
          <p:cNvSpPr/>
          <p:nvPr/>
        </p:nvSpPr>
        <p:spPr>
          <a:xfrm>
            <a:off x="9504893" y="5924534"/>
            <a:ext cx="1503784" cy="576064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GB" sz="2000" dirty="0" smtClean="0">
                <a:solidFill>
                  <a:prstClr val="black"/>
                </a:solidFill>
              </a:rPr>
              <a:t>True label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287000" y="1883294"/>
            <a:ext cx="1757229" cy="31930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800" b="1" dirty="0" smtClean="0">
                <a:solidFill>
                  <a:prstClr val="black"/>
                </a:solidFill>
              </a:rPr>
              <a:t>GOAL</a:t>
            </a:r>
            <a:endParaRPr lang="en-US" sz="2800" b="1" dirty="0">
              <a:solidFill>
                <a:prstClr val="black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08857" y="3740302"/>
            <a:ext cx="2194560" cy="3657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3" name="Rectangle 32"/>
          <p:cNvSpPr/>
          <p:nvPr/>
        </p:nvSpPr>
        <p:spPr>
          <a:xfrm>
            <a:off x="-7162800" y="2409388"/>
            <a:ext cx="31918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>
                <a:solidFill>
                  <a:prstClr val="black"/>
                </a:solidFill>
              </a:rPr>
              <a:t>A_i</a:t>
            </a:r>
            <a:r>
              <a:rPr lang="en-US" dirty="0">
                <a:solidFill>
                  <a:prstClr val="black"/>
                </a:solidFill>
              </a:rPr>
              <a:t> \in \</a:t>
            </a:r>
            <a:r>
              <a:rPr lang="en-US" dirty="0" err="1">
                <a:solidFill>
                  <a:prstClr val="black"/>
                </a:solidFill>
              </a:rPr>
              <a:t>R^d</a:t>
            </a:r>
            <a:r>
              <a:rPr lang="en-US" dirty="0">
                <a:solidFill>
                  <a:prstClr val="black"/>
                </a:solidFill>
              </a:rPr>
              <a:t>, \</a:t>
            </a:r>
            <a:r>
              <a:rPr lang="en-US" dirty="0" err="1">
                <a:solidFill>
                  <a:prstClr val="black"/>
                </a:solidFill>
              </a:rPr>
              <a:t>enspace</a:t>
            </a:r>
            <a:r>
              <a:rPr lang="en-US" dirty="0">
                <a:solidFill>
                  <a:prstClr val="black"/>
                </a:solidFill>
              </a:rPr>
              <a:t> </a:t>
            </a:r>
            <a:r>
              <a:rPr lang="en-US" dirty="0" err="1">
                <a:solidFill>
                  <a:prstClr val="black"/>
                </a:solidFill>
              </a:rPr>
              <a:t>y_i</a:t>
            </a:r>
            <a:r>
              <a:rPr lang="en-US" dirty="0">
                <a:solidFill>
                  <a:prstClr val="black"/>
                </a:solidFill>
              </a:rPr>
              <a:t> \in \R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04994" y="3304842"/>
            <a:ext cx="2267712" cy="3657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6" name="Rectangle 35"/>
          <p:cNvSpPr/>
          <p:nvPr/>
        </p:nvSpPr>
        <p:spPr>
          <a:xfrm>
            <a:off x="-7010400" y="3950990"/>
            <a:ext cx="35424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\</a:t>
            </a:r>
            <a:r>
              <a:rPr lang="en-US" dirty="0" err="1">
                <a:solidFill>
                  <a:prstClr val="black"/>
                </a:solidFill>
              </a:rPr>
              <a:t>mathrm</a:t>
            </a:r>
            <a:r>
              <a:rPr lang="en-US" dirty="0">
                <a:solidFill>
                  <a:prstClr val="black"/>
                </a:solidFill>
              </a:rPr>
              <a:t>{Find}\</a:t>
            </a:r>
            <a:r>
              <a:rPr lang="en-US" dirty="0" err="1">
                <a:solidFill>
                  <a:prstClr val="black"/>
                </a:solidFill>
              </a:rPr>
              <a:t>enspace</a:t>
            </a:r>
            <a:r>
              <a:rPr lang="en-US" dirty="0">
                <a:solidFill>
                  <a:prstClr val="black"/>
                </a:solidFill>
              </a:rPr>
              <a:t> w\in \</a:t>
            </a:r>
            <a:r>
              <a:rPr lang="en-US" dirty="0" err="1">
                <a:solidFill>
                  <a:prstClr val="black"/>
                </a:solidFill>
              </a:rPr>
              <a:t>R^d</a:t>
            </a:r>
            <a:r>
              <a:rPr lang="en-US" dirty="0">
                <a:solidFill>
                  <a:prstClr val="black"/>
                </a:solidFill>
              </a:rPr>
              <a:t> :</a:t>
            </a:r>
          </a:p>
        </p:txBody>
      </p:sp>
      <p:grpSp>
        <p:nvGrpSpPr>
          <p:cNvPr id="56" name="Group 55"/>
          <p:cNvGrpSpPr/>
          <p:nvPr/>
        </p:nvGrpSpPr>
        <p:grpSpPr>
          <a:xfrm>
            <a:off x="-4234549" y="855292"/>
            <a:ext cx="3590716" cy="2579224"/>
            <a:chOff x="256347" y="2204864"/>
            <a:chExt cx="4824536" cy="3689315"/>
          </a:xfrm>
          <a:effectLst/>
        </p:grpSpPr>
        <p:sp>
          <p:nvSpPr>
            <p:cNvPr id="57" name="Cloud 56"/>
            <p:cNvSpPr/>
            <p:nvPr/>
          </p:nvSpPr>
          <p:spPr>
            <a:xfrm>
              <a:off x="256347" y="2204864"/>
              <a:ext cx="4824536" cy="3689315"/>
            </a:xfrm>
            <a:prstGeom prst="cloud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pic>
          <p:nvPicPr>
            <p:cNvPr id="58" name="Picture 6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49832" y="2831921"/>
              <a:ext cx="1595083" cy="49584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59" name="Picture 7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88877" y="3056358"/>
              <a:ext cx="1656109" cy="5175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60" name="Picture 9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38734" y="4692614"/>
              <a:ext cx="1682043" cy="49331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61" name="Picture 12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23928" y="3603751"/>
              <a:ext cx="101041" cy="4457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63" name="Picture 13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87711" y="3735250"/>
              <a:ext cx="96837" cy="4445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65" name="Picture 64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68259" y="4418212"/>
              <a:ext cx="96837" cy="4445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37" name="Right Arrow 36"/>
          <p:cNvSpPr/>
          <p:nvPr/>
        </p:nvSpPr>
        <p:spPr>
          <a:xfrm>
            <a:off x="10989513" y="2713411"/>
            <a:ext cx="1219200" cy="31762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-3838907" y="457200"/>
            <a:ext cx="3002686" cy="523220"/>
          </a:xfrm>
          <a:prstGeom prst="rect">
            <a:avLst/>
          </a:prstGeom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sz="2800" dirty="0" smtClean="0">
                <a:solidFill>
                  <a:prstClr val="black"/>
                </a:solidFill>
              </a:rPr>
              <a:t>Training set of data</a:t>
            </a:r>
            <a:endParaRPr lang="en-US" sz="2800" dirty="0">
              <a:solidFill>
                <a:prstClr val="black"/>
              </a:solidFill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10725521" y="718810"/>
            <a:ext cx="1747185" cy="523220"/>
          </a:xfrm>
          <a:prstGeom prst="rect">
            <a:avLst/>
          </a:prstGeom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sz="2800" dirty="0" smtClean="0">
                <a:solidFill>
                  <a:prstClr val="black"/>
                </a:solidFill>
              </a:rPr>
              <a:t> </a:t>
            </a:r>
            <a:r>
              <a:rPr lang="fr-FR" sz="2800" dirty="0" err="1" smtClean="0">
                <a:solidFill>
                  <a:prstClr val="black"/>
                </a:solidFill>
              </a:rPr>
              <a:t>Predictor</a:t>
            </a:r>
            <a:r>
              <a:rPr lang="fr-FR" sz="2800" dirty="0" smtClean="0">
                <a:solidFill>
                  <a:prstClr val="black"/>
                </a:solidFill>
              </a:rPr>
              <a:t> </a:t>
            </a:r>
            <a:endParaRPr lang="en-US" sz="2800" dirty="0">
              <a:solidFill>
                <a:prstClr val="black"/>
              </a:solidFill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43760" y="3171168"/>
            <a:ext cx="1645920" cy="3657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06400" y="2159714"/>
            <a:ext cx="1737360" cy="4343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2" name="Picture 2"/>
          <p:cNvPicPr>
            <a:picLocks noChangeAspect="1" noChangeArrowheads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13965" r="63257"/>
          <a:stretch/>
        </p:blipFill>
        <p:spPr bwMode="auto">
          <a:xfrm>
            <a:off x="914400" y="2499404"/>
            <a:ext cx="2468371" cy="22027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5" name="Picture 2"/>
          <p:cNvPicPr>
            <a:picLocks noChangeAspect="1" noChangeArrowheads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032" t="13965" r="24014"/>
          <a:stretch/>
        </p:blipFill>
        <p:spPr bwMode="auto">
          <a:xfrm>
            <a:off x="3929150" y="2572527"/>
            <a:ext cx="2360134" cy="1936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2" name="TextBox 41"/>
          <p:cNvSpPr txBox="1"/>
          <p:nvPr/>
        </p:nvSpPr>
        <p:spPr>
          <a:xfrm>
            <a:off x="1676400" y="1928581"/>
            <a:ext cx="68656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>
                <a:solidFill>
                  <a:prstClr val="black"/>
                </a:solidFill>
              </a:rPr>
              <a:t>Data                     </a:t>
            </a:r>
            <a:r>
              <a:rPr lang="fr-FR" sz="2800" dirty="0" err="1" smtClean="0">
                <a:solidFill>
                  <a:prstClr val="black"/>
                </a:solidFill>
              </a:rPr>
              <a:t>Algorithm</a:t>
            </a:r>
            <a:r>
              <a:rPr lang="fr-FR" sz="2800" dirty="0" smtClean="0">
                <a:solidFill>
                  <a:prstClr val="black"/>
                </a:solidFill>
              </a:rPr>
              <a:t>                </a:t>
            </a:r>
            <a:r>
              <a:rPr lang="fr-FR" sz="2800" dirty="0" err="1" smtClean="0">
                <a:solidFill>
                  <a:prstClr val="black"/>
                </a:solidFill>
              </a:rPr>
              <a:t>Predictor</a:t>
            </a:r>
            <a:endParaRPr lang="en-US" sz="2800" dirty="0">
              <a:solidFill>
                <a:prstClr val="black"/>
              </a:solidFill>
            </a:endParaRPr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1060" y="2979650"/>
            <a:ext cx="603691" cy="12073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5593" y="5190509"/>
            <a:ext cx="4114800" cy="376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79387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Supervised Statistical Learning</a:t>
            </a:r>
            <a:endParaRPr lang="en-US" dirty="0"/>
          </a:p>
        </p:txBody>
      </p:sp>
      <p:sp>
        <p:nvSpPr>
          <p:cNvPr id="64" name="Rectangle 63"/>
          <p:cNvSpPr/>
          <p:nvPr/>
        </p:nvSpPr>
        <p:spPr>
          <a:xfrm>
            <a:off x="-6019800" y="5827384"/>
            <a:ext cx="780622" cy="52322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0" anchor="ctr">
            <a:spAutoFit/>
          </a:bodyPr>
          <a:lstStyle/>
          <a:p>
            <a:pPr algn="ctr"/>
            <a:r>
              <a:rPr lang="en-GB" sz="2800" dirty="0">
                <a:solidFill>
                  <a:prstClr val="black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en-GB" sz="2000" dirty="0" smtClean="0">
                <a:solidFill>
                  <a:prstClr val="black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input</a:t>
            </a:r>
            <a:endParaRPr lang="en-GB" sz="2800" dirty="0">
              <a:solidFill>
                <a:prstClr val="black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70" name="Rectangle 69"/>
          <p:cNvSpPr/>
          <p:nvPr/>
        </p:nvSpPr>
        <p:spPr>
          <a:xfrm>
            <a:off x="-3689355" y="3574981"/>
            <a:ext cx="616289" cy="307777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0" anchor="ctr">
            <a:spAutoFit/>
          </a:bodyPr>
          <a:lstStyle/>
          <a:p>
            <a:pPr algn="ctr"/>
            <a:r>
              <a:rPr lang="en-GB" sz="1400" dirty="0" smtClean="0">
                <a:solidFill>
                  <a:prstClr val="black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label</a:t>
            </a:r>
            <a:endParaRPr lang="en-GB" sz="1400" dirty="0">
              <a:solidFill>
                <a:prstClr val="black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97" name="Picture 96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724400" y="4551853"/>
            <a:ext cx="4080567" cy="437707"/>
          </a:xfrm>
          <a:prstGeom prst="rect">
            <a:avLst/>
          </a:prstGeom>
        </p:spPr>
      </p:pic>
      <p:cxnSp>
        <p:nvCxnSpPr>
          <p:cNvPr id="24" name="Elbow Connector 23"/>
          <p:cNvCxnSpPr/>
          <p:nvPr/>
        </p:nvCxnSpPr>
        <p:spPr>
          <a:xfrm rot="16200000" flipH="1">
            <a:off x="-2609995" y="3561069"/>
            <a:ext cx="647991" cy="1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cxnSp>
      <p:cxnSp>
        <p:nvCxnSpPr>
          <p:cNvPr id="28" name="Straight Arrow Connector 27"/>
          <p:cNvCxnSpPr/>
          <p:nvPr/>
        </p:nvCxnSpPr>
        <p:spPr>
          <a:xfrm flipV="1">
            <a:off x="9906000" y="3798475"/>
            <a:ext cx="0" cy="87529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sp>
        <p:nvSpPr>
          <p:cNvPr id="29" name="Rectangle 28"/>
          <p:cNvSpPr/>
          <p:nvPr/>
        </p:nvSpPr>
        <p:spPr>
          <a:xfrm>
            <a:off x="10820400" y="4551853"/>
            <a:ext cx="1944216" cy="576064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GB" sz="2000" dirty="0" smtClean="0">
                <a:solidFill>
                  <a:prstClr val="black"/>
                </a:solidFill>
              </a:rPr>
              <a:t>Predicted label</a:t>
            </a:r>
          </a:p>
        </p:txBody>
      </p:sp>
      <p:cxnSp>
        <p:nvCxnSpPr>
          <p:cNvPr id="34" name="Straight Arrow Connector 33"/>
          <p:cNvCxnSpPr/>
          <p:nvPr/>
        </p:nvCxnSpPr>
        <p:spPr>
          <a:xfrm>
            <a:off x="10880766" y="5190509"/>
            <a:ext cx="0" cy="44888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sp>
        <p:nvSpPr>
          <p:cNvPr id="35" name="Rectangle 34"/>
          <p:cNvSpPr/>
          <p:nvPr/>
        </p:nvSpPr>
        <p:spPr>
          <a:xfrm>
            <a:off x="9504893" y="5924534"/>
            <a:ext cx="1503784" cy="576064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GB" sz="2000" dirty="0" smtClean="0">
                <a:solidFill>
                  <a:prstClr val="black"/>
                </a:solidFill>
              </a:rPr>
              <a:t>True label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287000" y="1883294"/>
            <a:ext cx="1757229" cy="31930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800" b="1" dirty="0" smtClean="0">
                <a:solidFill>
                  <a:prstClr val="black"/>
                </a:solidFill>
              </a:rPr>
              <a:t>GOAL</a:t>
            </a:r>
            <a:endParaRPr lang="en-US" sz="2800" b="1" dirty="0">
              <a:solidFill>
                <a:prstClr val="black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08857" y="3740302"/>
            <a:ext cx="2194560" cy="3657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3" name="Rectangle 32"/>
          <p:cNvSpPr/>
          <p:nvPr/>
        </p:nvSpPr>
        <p:spPr>
          <a:xfrm>
            <a:off x="-7162800" y="2409388"/>
            <a:ext cx="31918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>
                <a:solidFill>
                  <a:prstClr val="black"/>
                </a:solidFill>
              </a:rPr>
              <a:t>A_i</a:t>
            </a:r>
            <a:r>
              <a:rPr lang="en-US" dirty="0">
                <a:solidFill>
                  <a:prstClr val="black"/>
                </a:solidFill>
              </a:rPr>
              <a:t> \in \</a:t>
            </a:r>
            <a:r>
              <a:rPr lang="en-US" dirty="0" err="1">
                <a:solidFill>
                  <a:prstClr val="black"/>
                </a:solidFill>
              </a:rPr>
              <a:t>R^d</a:t>
            </a:r>
            <a:r>
              <a:rPr lang="en-US" dirty="0">
                <a:solidFill>
                  <a:prstClr val="black"/>
                </a:solidFill>
              </a:rPr>
              <a:t>, \</a:t>
            </a:r>
            <a:r>
              <a:rPr lang="en-US" dirty="0" err="1">
                <a:solidFill>
                  <a:prstClr val="black"/>
                </a:solidFill>
              </a:rPr>
              <a:t>enspace</a:t>
            </a:r>
            <a:r>
              <a:rPr lang="en-US" dirty="0">
                <a:solidFill>
                  <a:prstClr val="black"/>
                </a:solidFill>
              </a:rPr>
              <a:t> </a:t>
            </a:r>
            <a:r>
              <a:rPr lang="en-US" dirty="0" err="1">
                <a:solidFill>
                  <a:prstClr val="black"/>
                </a:solidFill>
              </a:rPr>
              <a:t>y_i</a:t>
            </a:r>
            <a:r>
              <a:rPr lang="en-US" dirty="0">
                <a:solidFill>
                  <a:prstClr val="black"/>
                </a:solidFill>
              </a:rPr>
              <a:t> \in \R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04994" y="3304842"/>
            <a:ext cx="2267712" cy="3657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6" name="Rectangle 35"/>
          <p:cNvSpPr/>
          <p:nvPr/>
        </p:nvSpPr>
        <p:spPr>
          <a:xfrm>
            <a:off x="-7010400" y="3950990"/>
            <a:ext cx="35424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\</a:t>
            </a:r>
            <a:r>
              <a:rPr lang="en-US" dirty="0" err="1">
                <a:solidFill>
                  <a:prstClr val="black"/>
                </a:solidFill>
              </a:rPr>
              <a:t>mathrm</a:t>
            </a:r>
            <a:r>
              <a:rPr lang="en-US" dirty="0">
                <a:solidFill>
                  <a:prstClr val="black"/>
                </a:solidFill>
              </a:rPr>
              <a:t>{Find}\</a:t>
            </a:r>
            <a:r>
              <a:rPr lang="en-US" dirty="0" err="1">
                <a:solidFill>
                  <a:prstClr val="black"/>
                </a:solidFill>
              </a:rPr>
              <a:t>enspace</a:t>
            </a:r>
            <a:r>
              <a:rPr lang="en-US" dirty="0">
                <a:solidFill>
                  <a:prstClr val="black"/>
                </a:solidFill>
              </a:rPr>
              <a:t> w\in \</a:t>
            </a:r>
            <a:r>
              <a:rPr lang="en-US" dirty="0" err="1">
                <a:solidFill>
                  <a:prstClr val="black"/>
                </a:solidFill>
              </a:rPr>
              <a:t>R^d</a:t>
            </a:r>
            <a:r>
              <a:rPr lang="en-US" dirty="0">
                <a:solidFill>
                  <a:prstClr val="black"/>
                </a:solidFill>
              </a:rPr>
              <a:t> :</a:t>
            </a:r>
          </a:p>
        </p:txBody>
      </p:sp>
      <p:grpSp>
        <p:nvGrpSpPr>
          <p:cNvPr id="56" name="Group 55"/>
          <p:cNvGrpSpPr/>
          <p:nvPr/>
        </p:nvGrpSpPr>
        <p:grpSpPr>
          <a:xfrm>
            <a:off x="-4234549" y="855292"/>
            <a:ext cx="3590716" cy="2579224"/>
            <a:chOff x="256347" y="2204864"/>
            <a:chExt cx="4824536" cy="3689315"/>
          </a:xfrm>
          <a:effectLst/>
        </p:grpSpPr>
        <p:sp>
          <p:nvSpPr>
            <p:cNvPr id="57" name="Cloud 56"/>
            <p:cNvSpPr/>
            <p:nvPr/>
          </p:nvSpPr>
          <p:spPr>
            <a:xfrm>
              <a:off x="256347" y="2204864"/>
              <a:ext cx="4824536" cy="3689315"/>
            </a:xfrm>
            <a:prstGeom prst="cloud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pic>
          <p:nvPicPr>
            <p:cNvPr id="58" name="Picture 6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49832" y="2831921"/>
              <a:ext cx="1595083" cy="49584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59" name="Picture 7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88877" y="3056358"/>
              <a:ext cx="1656109" cy="5175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60" name="Picture 9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38734" y="4692614"/>
              <a:ext cx="1682043" cy="49331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61" name="Picture 12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23928" y="3603751"/>
              <a:ext cx="101041" cy="4457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63" name="Picture 13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87711" y="3735250"/>
              <a:ext cx="96837" cy="4445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65" name="Picture 64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68259" y="4418212"/>
              <a:ext cx="96837" cy="4445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37" name="Right Arrow 36"/>
          <p:cNvSpPr/>
          <p:nvPr/>
        </p:nvSpPr>
        <p:spPr>
          <a:xfrm>
            <a:off x="10989513" y="2713411"/>
            <a:ext cx="1219200" cy="31762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-3838907" y="457200"/>
            <a:ext cx="3002686" cy="523220"/>
          </a:xfrm>
          <a:prstGeom prst="rect">
            <a:avLst/>
          </a:prstGeom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sz="2800" dirty="0" smtClean="0">
                <a:solidFill>
                  <a:prstClr val="black"/>
                </a:solidFill>
              </a:rPr>
              <a:t>Training set of data</a:t>
            </a:r>
            <a:endParaRPr lang="en-US" sz="2800" dirty="0">
              <a:solidFill>
                <a:prstClr val="black"/>
              </a:solidFill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10725521" y="718810"/>
            <a:ext cx="1747185" cy="523220"/>
          </a:xfrm>
          <a:prstGeom prst="rect">
            <a:avLst/>
          </a:prstGeom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sz="2800" dirty="0" smtClean="0">
                <a:solidFill>
                  <a:prstClr val="black"/>
                </a:solidFill>
              </a:rPr>
              <a:t> </a:t>
            </a:r>
            <a:r>
              <a:rPr lang="fr-FR" sz="2800" dirty="0" err="1" smtClean="0">
                <a:solidFill>
                  <a:prstClr val="black"/>
                </a:solidFill>
              </a:rPr>
              <a:t>Predictor</a:t>
            </a:r>
            <a:r>
              <a:rPr lang="fr-FR" sz="2800" dirty="0" smtClean="0">
                <a:solidFill>
                  <a:prstClr val="black"/>
                </a:solidFill>
              </a:rPr>
              <a:t> </a:t>
            </a:r>
            <a:endParaRPr lang="en-US" sz="2800" dirty="0">
              <a:solidFill>
                <a:prstClr val="black"/>
              </a:solidFill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43760" y="3171168"/>
            <a:ext cx="1645920" cy="3657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06400" y="2159714"/>
            <a:ext cx="1737360" cy="4343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5" name="Picture 2"/>
          <p:cNvPicPr>
            <a:picLocks noChangeAspect="1" noChangeArrowheads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032" t="13965" r="24014"/>
          <a:stretch/>
        </p:blipFill>
        <p:spPr bwMode="auto">
          <a:xfrm>
            <a:off x="3929150" y="2572527"/>
            <a:ext cx="2360134" cy="1936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2" name="TextBox 41"/>
          <p:cNvSpPr txBox="1"/>
          <p:nvPr/>
        </p:nvSpPr>
        <p:spPr>
          <a:xfrm>
            <a:off x="1676400" y="1928581"/>
            <a:ext cx="68656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>
                <a:solidFill>
                  <a:prstClr val="black"/>
                </a:solidFill>
              </a:rPr>
              <a:t>Data                     </a:t>
            </a:r>
            <a:r>
              <a:rPr lang="fr-FR" sz="2800" dirty="0" err="1" smtClean="0">
                <a:solidFill>
                  <a:prstClr val="black"/>
                </a:solidFill>
              </a:rPr>
              <a:t>Algorithm</a:t>
            </a:r>
            <a:r>
              <a:rPr lang="fr-FR" sz="2800" dirty="0" smtClean="0">
                <a:solidFill>
                  <a:prstClr val="black"/>
                </a:solidFill>
              </a:rPr>
              <a:t>                </a:t>
            </a:r>
            <a:r>
              <a:rPr lang="fr-FR" sz="2800" dirty="0" err="1" smtClean="0">
                <a:solidFill>
                  <a:prstClr val="black"/>
                </a:solidFill>
              </a:rPr>
              <a:t>Predictor</a:t>
            </a:r>
            <a:endParaRPr lang="en-US" sz="2800" dirty="0">
              <a:solidFill>
                <a:prstClr val="black"/>
              </a:solidFill>
            </a:endParaRPr>
          </a:p>
        </p:txBody>
      </p:sp>
      <p:sp>
        <p:nvSpPr>
          <p:cNvPr id="38" name="Cloud 37"/>
          <p:cNvSpPr/>
          <p:nvPr/>
        </p:nvSpPr>
        <p:spPr>
          <a:xfrm>
            <a:off x="468722" y="2513922"/>
            <a:ext cx="3061635" cy="2265524"/>
          </a:xfrm>
          <a:prstGeom prst="cloud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39" name="Picture 5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6728" y="2998092"/>
            <a:ext cx="822960" cy="257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" name="Picture 6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7438" y="3047667"/>
            <a:ext cx="822960" cy="257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" name="Picture 7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5958" y="4236123"/>
            <a:ext cx="822960" cy="242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3" name="Picture 8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4160" y="3459929"/>
            <a:ext cx="128096" cy="5764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4" name="Picture 8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8252" y="3355611"/>
            <a:ext cx="128096" cy="5764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5" name="Picture 8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7340" y="3543855"/>
            <a:ext cx="128096" cy="5764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6" name="Picture 4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3355611"/>
            <a:ext cx="1371600" cy="4424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7" name="Picture 2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5129031"/>
            <a:ext cx="1828800" cy="5103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48" name="Straight Arrow Connector 47"/>
          <p:cNvCxnSpPr>
            <a:stCxn id="49" idx="3"/>
          </p:cNvCxnSpPr>
          <p:nvPr/>
        </p:nvCxnSpPr>
        <p:spPr>
          <a:xfrm flipV="1">
            <a:off x="3270593" y="5606416"/>
            <a:ext cx="432047" cy="19112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sp>
        <p:nvSpPr>
          <p:cNvPr id="49" name="Rectangle 48"/>
          <p:cNvSpPr/>
          <p:nvPr/>
        </p:nvSpPr>
        <p:spPr>
          <a:xfrm>
            <a:off x="862281" y="5509513"/>
            <a:ext cx="2408312" cy="576064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GB" sz="2000" dirty="0" smtClean="0">
                <a:solidFill>
                  <a:prstClr val="black"/>
                </a:solidFill>
              </a:rPr>
              <a:t>Predicted label</a:t>
            </a:r>
          </a:p>
        </p:txBody>
      </p:sp>
      <p:cxnSp>
        <p:nvCxnSpPr>
          <p:cNvPr id="50" name="Straight Arrow Connector 49"/>
          <p:cNvCxnSpPr>
            <a:stCxn id="51" idx="1"/>
          </p:cNvCxnSpPr>
          <p:nvPr/>
        </p:nvCxnSpPr>
        <p:spPr>
          <a:xfrm flipH="1" flipV="1">
            <a:off x="5715000" y="5514298"/>
            <a:ext cx="991959" cy="18423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sp>
        <p:nvSpPr>
          <p:cNvPr id="51" name="Rectangle 50"/>
          <p:cNvSpPr/>
          <p:nvPr/>
        </p:nvSpPr>
        <p:spPr>
          <a:xfrm>
            <a:off x="6706959" y="5410503"/>
            <a:ext cx="1366664" cy="576064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GB" sz="2000" dirty="0" smtClean="0">
                <a:solidFill>
                  <a:prstClr val="black"/>
                </a:solidFill>
              </a:rPr>
              <a:t>True label</a:t>
            </a:r>
          </a:p>
        </p:txBody>
      </p:sp>
      <p:cxnSp>
        <p:nvCxnSpPr>
          <p:cNvPr id="52" name="Straight Arrow Connector 51"/>
          <p:cNvCxnSpPr/>
          <p:nvPr/>
        </p:nvCxnSpPr>
        <p:spPr>
          <a:xfrm>
            <a:off x="465007" y="2749009"/>
            <a:ext cx="677993" cy="298658"/>
          </a:xfrm>
          <a:prstGeom prst="straightConnector1">
            <a:avLst/>
          </a:prstGeom>
          <a:ln>
            <a:solidFill>
              <a:schemeClr val="accent1"/>
            </a:solidFill>
            <a:tailEnd type="arrow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sp>
        <p:nvSpPr>
          <p:cNvPr id="7" name="TextBox 6"/>
          <p:cNvSpPr txBox="1"/>
          <p:nvPr/>
        </p:nvSpPr>
        <p:spPr>
          <a:xfrm>
            <a:off x="152400" y="2387861"/>
            <a:ext cx="705703" cy="36933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prstClr val="black"/>
                </a:solidFill>
              </a:rPr>
              <a:t>Input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-2211089" y="5319714"/>
            <a:ext cx="706179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prstClr val="black"/>
                </a:solidFill>
              </a:rPr>
              <a:t>Label</a:t>
            </a:r>
            <a:endParaRPr lang="en-US" dirty="0">
              <a:solidFill>
                <a:prstClr val="black"/>
              </a:solidFill>
            </a:endParaRPr>
          </a:p>
        </p:txBody>
      </p:sp>
      <p:cxnSp>
        <p:nvCxnSpPr>
          <p:cNvPr id="69" name="Straight Arrow Connector 68"/>
          <p:cNvCxnSpPr/>
          <p:nvPr/>
        </p:nvCxnSpPr>
        <p:spPr>
          <a:xfrm>
            <a:off x="1361947" y="2716743"/>
            <a:ext cx="157226" cy="330924"/>
          </a:xfrm>
          <a:prstGeom prst="straightConnector1">
            <a:avLst/>
          </a:prstGeom>
          <a:ln>
            <a:solidFill>
              <a:schemeClr val="accent1"/>
            </a:solidFill>
            <a:tailEnd type="arrow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sp>
        <p:nvSpPr>
          <p:cNvPr id="71" name="TextBox 70"/>
          <p:cNvSpPr txBox="1"/>
          <p:nvPr/>
        </p:nvSpPr>
        <p:spPr>
          <a:xfrm>
            <a:off x="1049340" y="2355595"/>
            <a:ext cx="705703" cy="36933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dirty="0">
                <a:solidFill>
                  <a:prstClr val="black"/>
                </a:solidFill>
              </a:rPr>
              <a:t>L</a:t>
            </a:r>
            <a:r>
              <a:rPr lang="fr-FR" dirty="0" smtClean="0">
                <a:solidFill>
                  <a:prstClr val="black"/>
                </a:solidFill>
              </a:rPr>
              <a:t>abel</a:t>
            </a:r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4000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Empirical</a:t>
            </a:r>
            <a:r>
              <a:rPr lang="fr-FR" dirty="0" smtClean="0"/>
              <a:t> </a:t>
            </a:r>
            <a:r>
              <a:rPr lang="fr-FR" dirty="0" err="1" smtClean="0"/>
              <a:t>Risk</a:t>
            </a:r>
            <a:r>
              <a:rPr lang="fr-FR" dirty="0" smtClean="0"/>
              <a:t> </a:t>
            </a:r>
            <a:r>
              <a:rPr lang="fr-FR" dirty="0" err="1" smtClean="0"/>
              <a:t>Minimization</a:t>
            </a:r>
            <a:endParaRPr lang="en-US" dirty="0"/>
          </a:p>
        </p:txBody>
      </p:sp>
      <p:sp>
        <p:nvSpPr>
          <p:cNvPr id="64" name="Rectangle 63"/>
          <p:cNvSpPr/>
          <p:nvPr/>
        </p:nvSpPr>
        <p:spPr>
          <a:xfrm>
            <a:off x="-6019800" y="5827384"/>
            <a:ext cx="780622" cy="52322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0" anchor="ctr">
            <a:spAutoFit/>
          </a:bodyPr>
          <a:lstStyle/>
          <a:p>
            <a:pPr algn="ctr"/>
            <a:r>
              <a:rPr lang="en-GB" sz="2800" dirty="0">
                <a:solidFill>
                  <a:prstClr val="black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en-GB" sz="2000" dirty="0" smtClean="0">
                <a:solidFill>
                  <a:prstClr val="black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input</a:t>
            </a:r>
            <a:endParaRPr lang="en-GB" sz="2800" dirty="0">
              <a:solidFill>
                <a:prstClr val="black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70" name="Rectangle 69"/>
          <p:cNvSpPr/>
          <p:nvPr/>
        </p:nvSpPr>
        <p:spPr>
          <a:xfrm>
            <a:off x="-3689355" y="3574981"/>
            <a:ext cx="616289" cy="307777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0" anchor="ctr">
            <a:spAutoFit/>
          </a:bodyPr>
          <a:lstStyle/>
          <a:p>
            <a:pPr algn="ctr"/>
            <a:r>
              <a:rPr lang="en-GB" sz="1400" dirty="0" smtClean="0">
                <a:solidFill>
                  <a:prstClr val="black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label</a:t>
            </a:r>
            <a:endParaRPr lang="en-GB" sz="1400" dirty="0">
              <a:solidFill>
                <a:prstClr val="black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97" name="Picture 96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724400" y="4551853"/>
            <a:ext cx="4080567" cy="437707"/>
          </a:xfrm>
          <a:prstGeom prst="rect">
            <a:avLst/>
          </a:prstGeom>
        </p:spPr>
      </p:pic>
      <p:cxnSp>
        <p:nvCxnSpPr>
          <p:cNvPr id="24" name="Elbow Connector 23"/>
          <p:cNvCxnSpPr/>
          <p:nvPr/>
        </p:nvCxnSpPr>
        <p:spPr>
          <a:xfrm rot="16200000" flipH="1">
            <a:off x="-2609995" y="3561069"/>
            <a:ext cx="647991" cy="1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cxnSp>
      <p:cxnSp>
        <p:nvCxnSpPr>
          <p:cNvPr id="28" name="Straight Arrow Connector 27"/>
          <p:cNvCxnSpPr/>
          <p:nvPr/>
        </p:nvCxnSpPr>
        <p:spPr>
          <a:xfrm flipV="1">
            <a:off x="9906000" y="3798475"/>
            <a:ext cx="0" cy="87529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sp>
        <p:nvSpPr>
          <p:cNvPr id="29" name="Rectangle 28"/>
          <p:cNvSpPr/>
          <p:nvPr/>
        </p:nvSpPr>
        <p:spPr>
          <a:xfrm>
            <a:off x="10820400" y="4551853"/>
            <a:ext cx="1944216" cy="576064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GB" sz="2000" dirty="0" smtClean="0">
                <a:solidFill>
                  <a:prstClr val="black"/>
                </a:solidFill>
              </a:rPr>
              <a:t>Predicted label</a:t>
            </a:r>
          </a:p>
        </p:txBody>
      </p:sp>
      <p:cxnSp>
        <p:nvCxnSpPr>
          <p:cNvPr id="34" name="Straight Arrow Connector 33"/>
          <p:cNvCxnSpPr/>
          <p:nvPr/>
        </p:nvCxnSpPr>
        <p:spPr>
          <a:xfrm>
            <a:off x="10880766" y="5190509"/>
            <a:ext cx="0" cy="44888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sp>
        <p:nvSpPr>
          <p:cNvPr id="35" name="Rectangle 34"/>
          <p:cNvSpPr/>
          <p:nvPr/>
        </p:nvSpPr>
        <p:spPr>
          <a:xfrm>
            <a:off x="9504893" y="5924534"/>
            <a:ext cx="1503784" cy="576064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GB" sz="2000" dirty="0" smtClean="0">
                <a:solidFill>
                  <a:prstClr val="black"/>
                </a:solidFill>
              </a:rPr>
              <a:t>True label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287000" y="1883294"/>
            <a:ext cx="1757229" cy="31930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800" b="1" dirty="0" smtClean="0">
                <a:solidFill>
                  <a:prstClr val="black"/>
                </a:solidFill>
              </a:rPr>
              <a:t>GOAL</a:t>
            </a:r>
            <a:endParaRPr lang="en-US" sz="2800" b="1" dirty="0">
              <a:solidFill>
                <a:prstClr val="black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08857" y="3740302"/>
            <a:ext cx="2194560" cy="3657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3" name="Rectangle 32"/>
          <p:cNvSpPr/>
          <p:nvPr/>
        </p:nvSpPr>
        <p:spPr>
          <a:xfrm>
            <a:off x="-7162800" y="2409388"/>
            <a:ext cx="31918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>
                <a:solidFill>
                  <a:prstClr val="black"/>
                </a:solidFill>
              </a:rPr>
              <a:t>A_i</a:t>
            </a:r>
            <a:r>
              <a:rPr lang="en-US" dirty="0">
                <a:solidFill>
                  <a:prstClr val="black"/>
                </a:solidFill>
              </a:rPr>
              <a:t> \in \</a:t>
            </a:r>
            <a:r>
              <a:rPr lang="en-US" dirty="0" err="1">
                <a:solidFill>
                  <a:prstClr val="black"/>
                </a:solidFill>
              </a:rPr>
              <a:t>R^d</a:t>
            </a:r>
            <a:r>
              <a:rPr lang="en-US" dirty="0">
                <a:solidFill>
                  <a:prstClr val="black"/>
                </a:solidFill>
              </a:rPr>
              <a:t>, \</a:t>
            </a:r>
            <a:r>
              <a:rPr lang="en-US" dirty="0" err="1">
                <a:solidFill>
                  <a:prstClr val="black"/>
                </a:solidFill>
              </a:rPr>
              <a:t>enspace</a:t>
            </a:r>
            <a:r>
              <a:rPr lang="en-US" dirty="0">
                <a:solidFill>
                  <a:prstClr val="black"/>
                </a:solidFill>
              </a:rPr>
              <a:t> </a:t>
            </a:r>
            <a:r>
              <a:rPr lang="en-US" dirty="0" err="1">
                <a:solidFill>
                  <a:prstClr val="black"/>
                </a:solidFill>
              </a:rPr>
              <a:t>y_i</a:t>
            </a:r>
            <a:r>
              <a:rPr lang="en-US" dirty="0">
                <a:solidFill>
                  <a:prstClr val="black"/>
                </a:solidFill>
              </a:rPr>
              <a:t> \in \R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04994" y="3304842"/>
            <a:ext cx="2267712" cy="3657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6" name="Rectangle 35"/>
          <p:cNvSpPr/>
          <p:nvPr/>
        </p:nvSpPr>
        <p:spPr>
          <a:xfrm>
            <a:off x="-7010400" y="3950990"/>
            <a:ext cx="35424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\</a:t>
            </a:r>
            <a:r>
              <a:rPr lang="en-US" dirty="0" err="1">
                <a:solidFill>
                  <a:prstClr val="black"/>
                </a:solidFill>
              </a:rPr>
              <a:t>mathrm</a:t>
            </a:r>
            <a:r>
              <a:rPr lang="en-US" dirty="0">
                <a:solidFill>
                  <a:prstClr val="black"/>
                </a:solidFill>
              </a:rPr>
              <a:t>{Find}\</a:t>
            </a:r>
            <a:r>
              <a:rPr lang="en-US" dirty="0" err="1">
                <a:solidFill>
                  <a:prstClr val="black"/>
                </a:solidFill>
              </a:rPr>
              <a:t>enspace</a:t>
            </a:r>
            <a:r>
              <a:rPr lang="en-US" dirty="0">
                <a:solidFill>
                  <a:prstClr val="black"/>
                </a:solidFill>
              </a:rPr>
              <a:t> w\in \</a:t>
            </a:r>
            <a:r>
              <a:rPr lang="en-US" dirty="0" err="1">
                <a:solidFill>
                  <a:prstClr val="black"/>
                </a:solidFill>
              </a:rPr>
              <a:t>R^d</a:t>
            </a:r>
            <a:r>
              <a:rPr lang="en-US" dirty="0">
                <a:solidFill>
                  <a:prstClr val="black"/>
                </a:solidFill>
              </a:rPr>
              <a:t> :</a:t>
            </a:r>
          </a:p>
        </p:txBody>
      </p:sp>
      <p:grpSp>
        <p:nvGrpSpPr>
          <p:cNvPr id="56" name="Group 55"/>
          <p:cNvGrpSpPr/>
          <p:nvPr/>
        </p:nvGrpSpPr>
        <p:grpSpPr>
          <a:xfrm>
            <a:off x="-4234549" y="855292"/>
            <a:ext cx="3590716" cy="2579224"/>
            <a:chOff x="256347" y="2204864"/>
            <a:chExt cx="4824536" cy="3689315"/>
          </a:xfrm>
          <a:effectLst/>
        </p:grpSpPr>
        <p:sp>
          <p:nvSpPr>
            <p:cNvPr id="57" name="Cloud 56"/>
            <p:cNvSpPr/>
            <p:nvPr/>
          </p:nvSpPr>
          <p:spPr>
            <a:xfrm>
              <a:off x="256347" y="2204864"/>
              <a:ext cx="4824536" cy="3689315"/>
            </a:xfrm>
            <a:prstGeom prst="cloud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pic>
          <p:nvPicPr>
            <p:cNvPr id="58" name="Picture 6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49832" y="2831921"/>
              <a:ext cx="1595083" cy="49584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59" name="Picture 7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88877" y="3056358"/>
              <a:ext cx="1656109" cy="5175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60" name="Picture 9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38734" y="4692614"/>
              <a:ext cx="1682043" cy="49331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61" name="Picture 12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23928" y="3603751"/>
              <a:ext cx="101041" cy="4457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63" name="Picture 13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87711" y="3735250"/>
              <a:ext cx="96837" cy="4445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65" name="Picture 64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68259" y="4418212"/>
              <a:ext cx="96837" cy="4445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37" name="Right Arrow 36"/>
          <p:cNvSpPr/>
          <p:nvPr/>
        </p:nvSpPr>
        <p:spPr>
          <a:xfrm>
            <a:off x="10989513" y="2713411"/>
            <a:ext cx="1219200" cy="31762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-3838907" y="457200"/>
            <a:ext cx="3002686" cy="523220"/>
          </a:xfrm>
          <a:prstGeom prst="rect">
            <a:avLst/>
          </a:prstGeom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sz="2800" dirty="0" smtClean="0">
                <a:solidFill>
                  <a:prstClr val="black"/>
                </a:solidFill>
              </a:rPr>
              <a:t>Training set of data</a:t>
            </a:r>
            <a:endParaRPr lang="en-US" sz="2800" dirty="0">
              <a:solidFill>
                <a:prstClr val="black"/>
              </a:solidFill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10725521" y="718810"/>
            <a:ext cx="1747185" cy="523220"/>
          </a:xfrm>
          <a:prstGeom prst="rect">
            <a:avLst/>
          </a:prstGeom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sz="2800" dirty="0" smtClean="0">
                <a:solidFill>
                  <a:prstClr val="black"/>
                </a:solidFill>
              </a:rPr>
              <a:t> </a:t>
            </a:r>
            <a:r>
              <a:rPr lang="fr-FR" sz="2800" dirty="0" err="1" smtClean="0">
                <a:solidFill>
                  <a:prstClr val="black"/>
                </a:solidFill>
              </a:rPr>
              <a:t>Predictor</a:t>
            </a:r>
            <a:r>
              <a:rPr lang="fr-FR" sz="2800" dirty="0" smtClean="0">
                <a:solidFill>
                  <a:prstClr val="black"/>
                </a:solidFill>
              </a:rPr>
              <a:t> </a:t>
            </a:r>
            <a:endParaRPr lang="en-US" sz="2800" dirty="0">
              <a:solidFill>
                <a:prstClr val="black"/>
              </a:solidFill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43760" y="3171168"/>
            <a:ext cx="1645920" cy="3657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06400" y="2159714"/>
            <a:ext cx="1737360" cy="4343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5" name="Picture 2"/>
          <p:cNvPicPr>
            <a:picLocks noChangeAspect="1" noChangeArrowheads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032" t="13965" r="24014"/>
          <a:stretch/>
        </p:blipFill>
        <p:spPr bwMode="auto">
          <a:xfrm>
            <a:off x="3929150" y="2572527"/>
            <a:ext cx="2360134" cy="1936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2" name="TextBox 41"/>
          <p:cNvSpPr txBox="1"/>
          <p:nvPr/>
        </p:nvSpPr>
        <p:spPr>
          <a:xfrm>
            <a:off x="1676400" y="1928581"/>
            <a:ext cx="68656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>
                <a:solidFill>
                  <a:prstClr val="black"/>
                </a:solidFill>
              </a:rPr>
              <a:t>Data                     </a:t>
            </a:r>
            <a:r>
              <a:rPr lang="fr-FR" sz="2800" dirty="0" err="1" smtClean="0">
                <a:solidFill>
                  <a:prstClr val="black"/>
                </a:solidFill>
              </a:rPr>
              <a:t>Algorithm</a:t>
            </a:r>
            <a:r>
              <a:rPr lang="fr-FR" sz="2800" dirty="0" smtClean="0">
                <a:solidFill>
                  <a:prstClr val="black"/>
                </a:solidFill>
              </a:rPr>
              <a:t>                </a:t>
            </a:r>
            <a:r>
              <a:rPr lang="fr-FR" sz="2800" dirty="0" err="1" smtClean="0">
                <a:solidFill>
                  <a:prstClr val="black"/>
                </a:solidFill>
              </a:rPr>
              <a:t>Predictor</a:t>
            </a:r>
            <a:endParaRPr lang="en-US" sz="2800" dirty="0">
              <a:solidFill>
                <a:prstClr val="black"/>
              </a:solidFill>
            </a:endParaRPr>
          </a:p>
        </p:txBody>
      </p:sp>
      <p:sp>
        <p:nvSpPr>
          <p:cNvPr id="38" name="Cloud 37"/>
          <p:cNvSpPr/>
          <p:nvPr/>
        </p:nvSpPr>
        <p:spPr>
          <a:xfrm>
            <a:off x="468722" y="2513922"/>
            <a:ext cx="3061635" cy="2265524"/>
          </a:xfrm>
          <a:prstGeom prst="cloud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39" name="Picture 5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6728" y="2998092"/>
            <a:ext cx="822960" cy="257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" name="Picture 6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7438" y="3047667"/>
            <a:ext cx="822960" cy="257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" name="Picture 7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5958" y="4236123"/>
            <a:ext cx="822960" cy="242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3" name="Picture 8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4160" y="3459929"/>
            <a:ext cx="128096" cy="5764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4" name="Picture 8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8252" y="3355611"/>
            <a:ext cx="128096" cy="5764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5" name="Picture 8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7340" y="3543855"/>
            <a:ext cx="128096" cy="5764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6" name="Picture 4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3355611"/>
            <a:ext cx="1371600" cy="4424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2" name="Straight Arrow Connector 51"/>
          <p:cNvCxnSpPr/>
          <p:nvPr/>
        </p:nvCxnSpPr>
        <p:spPr>
          <a:xfrm>
            <a:off x="465007" y="2749009"/>
            <a:ext cx="677993" cy="298658"/>
          </a:xfrm>
          <a:prstGeom prst="straightConnector1">
            <a:avLst/>
          </a:prstGeom>
          <a:ln>
            <a:solidFill>
              <a:schemeClr val="accent1"/>
            </a:solidFill>
            <a:tailEnd type="arrow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sp>
        <p:nvSpPr>
          <p:cNvPr id="7" name="TextBox 6"/>
          <p:cNvSpPr txBox="1"/>
          <p:nvPr/>
        </p:nvSpPr>
        <p:spPr>
          <a:xfrm>
            <a:off x="152400" y="2387861"/>
            <a:ext cx="705703" cy="36933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prstClr val="black"/>
                </a:solidFill>
              </a:rPr>
              <a:t>Input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-2211089" y="5319714"/>
            <a:ext cx="706179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prstClr val="black"/>
                </a:solidFill>
              </a:rPr>
              <a:t>Label</a:t>
            </a:r>
            <a:endParaRPr lang="en-US" dirty="0">
              <a:solidFill>
                <a:prstClr val="black"/>
              </a:solidFill>
            </a:endParaRPr>
          </a:p>
        </p:txBody>
      </p:sp>
      <p:cxnSp>
        <p:nvCxnSpPr>
          <p:cNvPr id="69" name="Straight Arrow Connector 68"/>
          <p:cNvCxnSpPr/>
          <p:nvPr/>
        </p:nvCxnSpPr>
        <p:spPr>
          <a:xfrm>
            <a:off x="1361947" y="2716743"/>
            <a:ext cx="157226" cy="330924"/>
          </a:xfrm>
          <a:prstGeom prst="straightConnector1">
            <a:avLst/>
          </a:prstGeom>
          <a:ln>
            <a:solidFill>
              <a:schemeClr val="accent1"/>
            </a:solidFill>
            <a:tailEnd type="arrow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sp>
        <p:nvSpPr>
          <p:cNvPr id="71" name="TextBox 70"/>
          <p:cNvSpPr txBox="1"/>
          <p:nvPr/>
        </p:nvSpPr>
        <p:spPr>
          <a:xfrm>
            <a:off x="1049340" y="2355595"/>
            <a:ext cx="705703" cy="36933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dirty="0">
                <a:solidFill>
                  <a:prstClr val="black"/>
                </a:solidFill>
              </a:rPr>
              <a:t>L</a:t>
            </a:r>
            <a:r>
              <a:rPr lang="fr-FR" dirty="0" smtClean="0">
                <a:solidFill>
                  <a:prstClr val="black"/>
                </a:solidFill>
              </a:rPr>
              <a:t>abel</a:t>
            </a:r>
            <a:endParaRPr lang="en-US" dirty="0">
              <a:solidFill>
                <a:prstClr val="black"/>
              </a:solidFill>
            </a:endParaRPr>
          </a:p>
        </p:txBody>
      </p:sp>
      <p:pic>
        <p:nvPicPr>
          <p:cNvPr id="53" name="Picture 2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0898" y="5016145"/>
            <a:ext cx="4663440" cy="859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4" name="Right Brace 53"/>
          <p:cNvSpPr/>
          <p:nvPr/>
        </p:nvSpPr>
        <p:spPr>
          <a:xfrm rot="5400000">
            <a:off x="4421306" y="4837155"/>
            <a:ext cx="239806" cy="2347582"/>
          </a:xfrm>
          <a:prstGeom prst="rightBrace">
            <a:avLst/>
          </a:prstGeom>
          <a:noFill/>
          <a:ln w="38100" cmpd="sng">
            <a:solidFill>
              <a:srgbClr val="FF0000"/>
            </a:solidFill>
          </a:ln>
          <a:effectLst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5" name="Right Brace 54"/>
          <p:cNvSpPr/>
          <p:nvPr/>
        </p:nvSpPr>
        <p:spPr>
          <a:xfrm rot="5400000">
            <a:off x="6656675" y="5600689"/>
            <a:ext cx="216046" cy="796751"/>
          </a:xfrm>
          <a:prstGeom prst="rightBrace">
            <a:avLst/>
          </a:prstGeom>
          <a:noFill/>
          <a:ln w="38100" cmpd="sng">
            <a:solidFill>
              <a:srgbClr val="FF0000"/>
            </a:solidFill>
          </a:ln>
          <a:effectLst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2" name="Rectangle 61"/>
          <p:cNvSpPr/>
          <p:nvPr/>
        </p:nvSpPr>
        <p:spPr>
          <a:xfrm>
            <a:off x="3700363" y="6171644"/>
            <a:ext cx="1872208" cy="461665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0" anchor="ctr">
            <a:spAutoFit/>
          </a:bodyPr>
          <a:lstStyle/>
          <a:p>
            <a:pPr algn="ctr"/>
            <a:r>
              <a:rPr lang="en-GB" sz="2400" dirty="0" smtClean="0">
                <a:solidFill>
                  <a:prstClr val="black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empirical risk</a:t>
            </a:r>
            <a:endParaRPr lang="en-GB" sz="2400" dirty="0">
              <a:solidFill>
                <a:prstClr val="black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72" name="Rectangle 71"/>
          <p:cNvSpPr/>
          <p:nvPr/>
        </p:nvSpPr>
        <p:spPr>
          <a:xfrm>
            <a:off x="6061749" y="6171645"/>
            <a:ext cx="2015451" cy="461665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0" anchor="ctr">
            <a:spAutoFit/>
          </a:bodyPr>
          <a:lstStyle/>
          <a:p>
            <a:pPr algn="ctr"/>
            <a:r>
              <a:rPr lang="en-GB" sz="2400" dirty="0" smtClean="0">
                <a:solidFill>
                  <a:prstClr val="black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 regularization</a:t>
            </a:r>
            <a:endParaRPr lang="en-GB" sz="2400" dirty="0">
              <a:solidFill>
                <a:prstClr val="black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73" name="Rectangle 72"/>
          <p:cNvSpPr/>
          <p:nvPr/>
        </p:nvSpPr>
        <p:spPr>
          <a:xfrm>
            <a:off x="5888374" y="4989560"/>
            <a:ext cx="2362200" cy="17922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74" name="Group 73"/>
          <p:cNvGrpSpPr/>
          <p:nvPr/>
        </p:nvGrpSpPr>
        <p:grpSpPr>
          <a:xfrm>
            <a:off x="3865824" y="4523755"/>
            <a:ext cx="3658098" cy="566316"/>
            <a:chOff x="4384039" y="4519758"/>
            <a:chExt cx="3658098" cy="566316"/>
          </a:xfrm>
        </p:grpSpPr>
        <p:sp>
          <p:nvSpPr>
            <p:cNvPr id="76" name="Rectangle 75"/>
            <p:cNvSpPr/>
            <p:nvPr/>
          </p:nvSpPr>
          <p:spPr>
            <a:xfrm>
              <a:off x="5189765" y="4519758"/>
              <a:ext cx="2852372" cy="461665"/>
            </a:xfrm>
            <a:prstGeom prst="rect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anchor="ctr">
              <a:spAutoFit/>
            </a:bodyPr>
            <a:lstStyle/>
            <a:p>
              <a:pPr algn="ctr"/>
              <a:r>
                <a:rPr lang="en-GB" sz="2400" dirty="0">
                  <a:solidFill>
                    <a:prstClr val="black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</a:rPr>
                <a:t>n = # </a:t>
              </a:r>
              <a:r>
                <a:rPr lang="en-GB" sz="2400" dirty="0" smtClean="0">
                  <a:solidFill>
                    <a:prstClr val="black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</a:rPr>
                <a:t>samples </a:t>
              </a:r>
              <a:r>
                <a:rPr lang="en-GB" sz="2400" dirty="0" smtClean="0">
                  <a:solidFill>
                    <a:srgbClr val="FFFF00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</a:rPr>
                <a:t>(big!)</a:t>
              </a:r>
              <a:endParaRPr lang="en-GB" sz="2400" dirty="0">
                <a:solidFill>
                  <a:srgbClr val="FFFF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cxnSp>
          <p:nvCxnSpPr>
            <p:cNvPr id="77" name="Straight Arrow Connector 76"/>
            <p:cNvCxnSpPr/>
            <p:nvPr/>
          </p:nvCxnSpPr>
          <p:spPr>
            <a:xfrm flipH="1">
              <a:off x="4384039" y="4750591"/>
              <a:ext cx="791972" cy="335483"/>
            </a:xfrm>
            <a:prstGeom prst="straightConnector1">
              <a:avLst/>
            </a:prstGeom>
            <a:ln w="50800">
              <a:solidFill>
                <a:srgbClr val="FFC000"/>
              </a:solidFill>
              <a:tailEnd type="arrow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333535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TextBox 54"/>
          <p:cNvSpPr txBox="1"/>
          <p:nvPr/>
        </p:nvSpPr>
        <p:spPr>
          <a:xfrm>
            <a:off x="9900592" y="4664015"/>
            <a:ext cx="72746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dirty="0"/>
              <a:t>\[\min_{w\in \</a:t>
            </a:r>
            <a:r>
              <a:rPr lang="es-ES_tradnl" dirty="0" err="1"/>
              <a:t>mathbb</a:t>
            </a:r>
            <a:r>
              <a:rPr lang="es-ES_tradnl" dirty="0"/>
              <a:t>{R}^d} \frac{1}{n}\sum_{i=1}^n </a:t>
            </a:r>
            <a:r>
              <a:rPr lang="es-ES_tradnl" dirty="0" err="1"/>
              <a:t>loss</a:t>
            </a:r>
            <a:r>
              <a:rPr lang="es-ES_tradnl" dirty="0"/>
              <a:t>(</a:t>
            </a:r>
            <a:r>
              <a:rPr lang="es-ES_tradnl" dirty="0" err="1"/>
              <a:t>A_i</a:t>
            </a:r>
            <a:r>
              <a:rPr lang="es-ES_tradnl" dirty="0"/>
              <a:t>^\top w, </a:t>
            </a:r>
            <a:r>
              <a:rPr lang="es-ES_tradnl" dirty="0" err="1"/>
              <a:t>y_i</a:t>
            </a:r>
            <a:r>
              <a:rPr lang="es-ES_tradnl" dirty="0"/>
              <a:t>)\]</a:t>
            </a:r>
            <a:endParaRPr lang="en-US" dirty="0"/>
          </a:p>
        </p:txBody>
      </p:sp>
      <p:sp>
        <p:nvSpPr>
          <p:cNvPr id="61" name="TextBox 60"/>
          <p:cNvSpPr txBox="1"/>
          <p:nvPr/>
        </p:nvSpPr>
        <p:spPr>
          <a:xfrm>
            <a:off x="9612561" y="2924944"/>
            <a:ext cx="64065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\[(A_1,y_1), (A_2,y_2), \dots, (</a:t>
            </a:r>
            <a:r>
              <a:rPr lang="en-US" dirty="0" err="1"/>
              <a:t>A_n,y_n</a:t>
            </a:r>
            <a:r>
              <a:rPr lang="en-US" dirty="0" smtClean="0"/>
              <a:t>)\</a:t>
            </a:r>
            <a:r>
              <a:rPr lang="en-US" dirty="0" err="1" smtClean="0"/>
              <a:t>sim</a:t>
            </a:r>
            <a:r>
              <a:rPr lang="en-US" dirty="0" smtClean="0"/>
              <a:t> \</a:t>
            </a:r>
            <a:r>
              <a:rPr lang="en-US" dirty="0" err="1" smtClean="0"/>
              <a:t>emph</a:t>
            </a:r>
            <a:r>
              <a:rPr lang="en-US" dirty="0" smtClean="0"/>
              <a:t>{Distribution}\</a:t>
            </a:r>
            <a:r>
              <a:rPr lang="en-US" dirty="0"/>
              <a:t>]</a:t>
            </a:r>
          </a:p>
        </p:txBody>
      </p:sp>
      <p:grpSp>
        <p:nvGrpSpPr>
          <p:cNvPr id="50" name="Group 49"/>
          <p:cNvGrpSpPr/>
          <p:nvPr/>
        </p:nvGrpSpPr>
        <p:grpSpPr>
          <a:xfrm>
            <a:off x="3707904" y="2276872"/>
            <a:ext cx="3744416" cy="374736"/>
            <a:chOff x="4254489" y="4519758"/>
            <a:chExt cx="3787648" cy="461665"/>
          </a:xfrm>
        </p:grpSpPr>
        <p:sp>
          <p:nvSpPr>
            <p:cNvPr id="21" name="Rectangle 20"/>
            <p:cNvSpPr/>
            <p:nvPr/>
          </p:nvSpPr>
          <p:spPr>
            <a:xfrm>
              <a:off x="5189765" y="4519758"/>
              <a:ext cx="2852372" cy="461665"/>
            </a:xfrm>
            <a:prstGeom prst="rect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anchor="ctr">
              <a:spAutoFit/>
            </a:bodyPr>
            <a:lstStyle/>
            <a:p>
              <a:pPr algn="ctr"/>
              <a:r>
                <a:rPr lang="en-GB" sz="2400" dirty="0">
                  <a:solidFill>
                    <a:schemeClr val="tx1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</a:rPr>
                <a:t>n = # </a:t>
              </a:r>
              <a:r>
                <a:rPr lang="en-GB" sz="2400" dirty="0" smtClean="0">
                  <a:solidFill>
                    <a:schemeClr val="tx1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</a:rPr>
                <a:t>samples </a:t>
              </a:r>
              <a:r>
                <a:rPr lang="en-GB" sz="2400" dirty="0" smtClean="0">
                  <a:solidFill>
                    <a:srgbClr val="FFFF00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</a:rPr>
                <a:t>(big!)</a:t>
              </a:r>
              <a:endParaRPr lang="en-GB" sz="2400" dirty="0">
                <a:solidFill>
                  <a:srgbClr val="FFFF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cxnSp>
          <p:nvCxnSpPr>
            <p:cNvPr id="44" name="Straight Arrow Connector 43"/>
            <p:cNvCxnSpPr/>
            <p:nvPr/>
          </p:nvCxnSpPr>
          <p:spPr>
            <a:xfrm flipH="1">
              <a:off x="4254489" y="4750591"/>
              <a:ext cx="921521" cy="128483"/>
            </a:xfrm>
            <a:prstGeom prst="straightConnector1">
              <a:avLst/>
            </a:prstGeom>
            <a:ln w="50800">
              <a:solidFill>
                <a:srgbClr val="FFC000"/>
              </a:solidFill>
              <a:tailEnd type="arrow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Group 7"/>
          <p:cNvGrpSpPr/>
          <p:nvPr/>
        </p:nvGrpSpPr>
        <p:grpSpPr>
          <a:xfrm>
            <a:off x="2987824" y="3676394"/>
            <a:ext cx="4691726" cy="742269"/>
            <a:chOff x="3526313" y="5866702"/>
            <a:chExt cx="4328527" cy="742269"/>
          </a:xfrm>
        </p:grpSpPr>
        <p:sp>
          <p:nvSpPr>
            <p:cNvPr id="30" name="Right Brace 29"/>
            <p:cNvSpPr/>
            <p:nvPr/>
          </p:nvSpPr>
          <p:spPr>
            <a:xfrm rot="5400000">
              <a:off x="4414521" y="4978494"/>
              <a:ext cx="239807" cy="2016224"/>
            </a:xfrm>
            <a:prstGeom prst="rightBrace">
              <a:avLst/>
            </a:prstGeom>
            <a:noFill/>
            <a:ln w="38100" cmpd="sng">
              <a:solidFill>
                <a:srgbClr val="FF0000"/>
              </a:solidFill>
            </a:ln>
            <a:effectLst/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1" name="Right Brace 30"/>
            <p:cNvSpPr/>
            <p:nvPr/>
          </p:nvSpPr>
          <p:spPr>
            <a:xfrm rot="5400000">
              <a:off x="6634790" y="5576350"/>
              <a:ext cx="216046" cy="796751"/>
            </a:xfrm>
            <a:prstGeom prst="rightBrace">
              <a:avLst/>
            </a:prstGeom>
            <a:noFill/>
            <a:ln w="38100" cmpd="sng">
              <a:solidFill>
                <a:srgbClr val="FF0000"/>
              </a:solidFill>
            </a:ln>
            <a:effectLst/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3" name="Rectangle 32"/>
            <p:cNvSpPr/>
            <p:nvPr/>
          </p:nvSpPr>
          <p:spPr>
            <a:xfrm>
              <a:off x="3598320" y="6147306"/>
              <a:ext cx="1872208" cy="461665"/>
            </a:xfrm>
            <a:prstGeom prst="rect">
              <a:avLst/>
            </a:prstGeom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wrap="square" lIns="0" anchor="ctr">
              <a:spAutoFit/>
            </a:bodyPr>
            <a:lstStyle/>
            <a:p>
              <a:pPr algn="ctr"/>
              <a:r>
                <a:rPr lang="en-GB" sz="2400" dirty="0" smtClean="0">
                  <a:solidFill>
                    <a:schemeClr val="tx1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</a:rPr>
                <a:t>empirical loss</a:t>
              </a:r>
              <a:endParaRPr lang="en-GB" sz="2400" dirty="0">
                <a:solidFill>
                  <a:schemeClr val="tx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5917925" y="6147306"/>
              <a:ext cx="1936915" cy="461665"/>
            </a:xfrm>
            <a:prstGeom prst="rect">
              <a:avLst/>
            </a:prstGeom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wrap="square" lIns="0" anchor="ctr">
              <a:spAutoFit/>
            </a:bodyPr>
            <a:lstStyle/>
            <a:p>
              <a:pPr algn="ctr"/>
              <a:r>
                <a:rPr lang="en-GB" sz="2400" dirty="0" smtClean="0">
                  <a:solidFill>
                    <a:schemeClr val="tx1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</a:rPr>
                <a:t> regularization</a:t>
              </a:r>
              <a:endParaRPr lang="en-GB" sz="2400" dirty="0">
                <a:solidFill>
                  <a:schemeClr val="tx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483108" y="1755875"/>
            <a:ext cx="76892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 smtClean="0"/>
              <a:t>ERM </a:t>
            </a:r>
            <a:r>
              <a:rPr lang="fr-FR" sz="3200" dirty="0" err="1" smtClean="0"/>
              <a:t>problem</a:t>
            </a:r>
            <a:r>
              <a:rPr lang="fr-FR" sz="3200" dirty="0" smtClean="0"/>
              <a:t>: </a:t>
            </a:r>
            <a:endParaRPr lang="en-US" sz="32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Empirical Risk Minimization</a:t>
            </a:r>
            <a:endParaRPr lang="en-US" dirty="0"/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3722" y="2507331"/>
            <a:ext cx="5048434" cy="11387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821" y="5039456"/>
            <a:ext cx="5718394" cy="13691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34353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-gradient-wallpaper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1548680" y="-1271"/>
            <a:ext cx="12313367" cy="690089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33164" y="1988840"/>
            <a:ext cx="9144000" cy="1143000"/>
          </a:xfrm>
        </p:spPr>
        <p:txBody>
          <a:bodyPr>
            <a:noAutofit/>
          </a:bodyPr>
          <a:lstStyle/>
          <a:p>
            <a:r>
              <a:rPr lang="en-GB" sz="6600" dirty="0" smtClean="0"/>
              <a:t>Algorithm: </a:t>
            </a:r>
            <a:br>
              <a:rPr lang="en-GB" sz="6600" dirty="0" smtClean="0"/>
            </a:br>
            <a:r>
              <a:rPr lang="en-GB" sz="6600" dirty="0" smtClean="0"/>
              <a:t>QUARTZ</a:t>
            </a:r>
            <a:endParaRPr lang="en-GB" sz="6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68452" y="3808069"/>
            <a:ext cx="1340768" cy="1340768"/>
          </a:xfrm>
          <a:prstGeom prst="rect">
            <a:avLst/>
          </a:prstGeom>
        </p:spPr>
      </p:pic>
      <p:sp>
        <p:nvSpPr>
          <p:cNvPr id="7" name="TextBox 12"/>
          <p:cNvSpPr txBox="1"/>
          <p:nvPr/>
        </p:nvSpPr>
        <p:spPr>
          <a:xfrm>
            <a:off x="1107785" y="5580030"/>
            <a:ext cx="80648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solidFill>
                  <a:srgbClr val="000000"/>
                </a:solidFill>
              </a:rPr>
              <a:t>Z. Q., P. </a:t>
            </a:r>
            <a:r>
              <a:rPr lang="en-US" dirty="0" err="1" smtClean="0">
                <a:solidFill>
                  <a:srgbClr val="000000"/>
                </a:solidFill>
              </a:rPr>
              <a:t>Richtárik</a:t>
            </a:r>
            <a:r>
              <a:rPr lang="en-US" dirty="0" smtClean="0">
                <a:solidFill>
                  <a:srgbClr val="000000"/>
                </a:solidFill>
              </a:rPr>
              <a:t> (</a:t>
            </a:r>
            <a:r>
              <a:rPr lang="en-US" dirty="0" err="1" smtClean="0">
                <a:solidFill>
                  <a:srgbClr val="000000"/>
                </a:solidFill>
              </a:rPr>
              <a:t>UoE</a:t>
            </a:r>
            <a:r>
              <a:rPr lang="en-US" dirty="0" smtClean="0">
                <a:solidFill>
                  <a:srgbClr val="000000"/>
                </a:solidFill>
              </a:rPr>
              <a:t>) and T. Zhang (Rutgers &amp; Baidu Big Data Lab, Beijing)</a:t>
            </a:r>
          </a:p>
          <a:p>
            <a:r>
              <a:rPr lang="en-US" b="1" dirty="0" smtClean="0">
                <a:solidFill>
                  <a:srgbClr val="000000"/>
                </a:solidFill>
              </a:rPr>
              <a:t>Randomized dual coordinate ascent with arbitrary sampling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</a:p>
          <a:p>
            <a:r>
              <a:rPr lang="en-US" i="1" dirty="0" smtClean="0">
                <a:solidFill>
                  <a:srgbClr val="000000"/>
                </a:solidFill>
              </a:rPr>
              <a:t>arXiv:1411.5873, </a:t>
            </a:r>
            <a:r>
              <a:rPr lang="en-US" i="1" smtClean="0">
                <a:solidFill>
                  <a:srgbClr val="000000"/>
                </a:solidFill>
              </a:rPr>
              <a:t>2014 </a:t>
            </a: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5"/>
          <a:srcRect l="5896" t="1" r="11561" b="-8575"/>
          <a:stretch/>
        </p:blipFill>
        <p:spPr>
          <a:xfrm>
            <a:off x="-36512" y="5628596"/>
            <a:ext cx="1008112" cy="968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9518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1146441" y="1929259"/>
            <a:ext cx="6858983" cy="1387711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Primal</a:t>
            </a:r>
            <a:r>
              <a:rPr lang="fr-FR" dirty="0" smtClean="0"/>
              <a:t>-Dual</a:t>
            </a:r>
            <a:r>
              <a:rPr lang="en-US" dirty="0" smtClean="0"/>
              <a:t> Formulation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9252520" y="1124745"/>
            <a:ext cx="122413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\[\min_{w\in \</a:t>
            </a:r>
            <a:r>
              <a:rPr lang="en-US" dirty="0" err="1"/>
              <a:t>mathbb</a:t>
            </a:r>
            <a:r>
              <a:rPr lang="en-US" dirty="0"/>
              <a:t>{R}^d}\;\; \left[ P(w) \</a:t>
            </a:r>
            <a:r>
              <a:rPr lang="en-US" dirty="0" err="1"/>
              <a:t>equiv</a:t>
            </a:r>
            <a:r>
              <a:rPr lang="en-US" dirty="0"/>
              <a:t> \</a:t>
            </a:r>
            <a:r>
              <a:rPr lang="en-US" dirty="0" err="1"/>
              <a:t>frac</a:t>
            </a:r>
            <a:r>
              <a:rPr lang="en-US" dirty="0"/>
              <a:t>{1}{n}\sum_{</a:t>
            </a:r>
            <a:r>
              <a:rPr lang="en-US" dirty="0" err="1"/>
              <a:t>i</a:t>
            </a:r>
            <a:r>
              <a:rPr lang="en-US" dirty="0"/>
              <a:t>=1}^n \</a:t>
            </a:r>
            <a:r>
              <a:rPr lang="en-US" dirty="0" err="1"/>
              <a:t>phi_i</a:t>
            </a:r>
            <a:r>
              <a:rPr lang="en-US" dirty="0"/>
              <a:t>(</a:t>
            </a:r>
            <a:r>
              <a:rPr lang="en-US" dirty="0" err="1"/>
              <a:t>A_i</a:t>
            </a:r>
            <a:r>
              <a:rPr lang="en-US" dirty="0"/>
              <a:t>^\top w) + \lambda g(w)\right]\]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1083632" y="4670377"/>
            <a:ext cx="7136660" cy="154340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07504" y="3501008"/>
            <a:ext cx="25998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err="1" smtClean="0"/>
              <a:t>Fenchel</a:t>
            </a:r>
            <a:r>
              <a:rPr lang="fr-FR" sz="2000" dirty="0" smtClean="0"/>
              <a:t> </a:t>
            </a:r>
            <a:r>
              <a:rPr lang="fr-FR" sz="2000" dirty="0" err="1" smtClean="0"/>
              <a:t>conjugates</a:t>
            </a:r>
            <a:r>
              <a:rPr lang="fr-FR" sz="2000" dirty="0" smtClean="0"/>
              <a:t>:</a:t>
            </a:r>
            <a:endParaRPr lang="en-US" sz="2000" dirty="0"/>
          </a:p>
        </p:txBody>
      </p:sp>
      <p:sp>
        <p:nvSpPr>
          <p:cNvPr id="24" name="Right Brace 23"/>
          <p:cNvSpPr/>
          <p:nvPr/>
        </p:nvSpPr>
        <p:spPr>
          <a:xfrm rot="5400000">
            <a:off x="4987963" y="5481812"/>
            <a:ext cx="239809" cy="1224136"/>
          </a:xfrm>
          <a:prstGeom prst="rightBrace">
            <a:avLst>
              <a:gd name="adj1" fmla="val 28193"/>
              <a:gd name="adj2" fmla="val 50000"/>
            </a:avLst>
          </a:prstGeom>
          <a:noFill/>
          <a:ln w="38100" cmpd="sng">
            <a:solidFill>
              <a:srgbClr val="FF0000"/>
            </a:solidFill>
          </a:ln>
          <a:effectLst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9531" y="6261529"/>
            <a:ext cx="1194339" cy="396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0263" y="3974719"/>
            <a:ext cx="7263398" cy="4328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2" name="Straight Connector 11"/>
          <p:cNvCxnSpPr/>
          <p:nvPr/>
        </p:nvCxnSpPr>
        <p:spPr>
          <a:xfrm>
            <a:off x="152400" y="1492800"/>
            <a:ext cx="8686800" cy="0"/>
          </a:xfrm>
          <a:prstGeom prst="line">
            <a:avLst/>
          </a:prstGeom>
          <a:ln/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 rot="19795183">
            <a:off x="829871" y="2011944"/>
            <a:ext cx="1477960" cy="369332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rgbClr val="FF0000"/>
                </a:solidFill>
              </a:rPr>
              <a:t>ERM </a:t>
            </a:r>
            <a:r>
              <a:rPr lang="fr-FR" dirty="0" err="1" smtClean="0">
                <a:solidFill>
                  <a:srgbClr val="FF0000"/>
                </a:solidFill>
              </a:rPr>
              <a:t>problem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 rot="19795183">
            <a:off x="678834" y="4694575"/>
            <a:ext cx="1477960" cy="369332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rgbClr val="FF0000"/>
                </a:solidFill>
              </a:rPr>
              <a:t>Dual </a:t>
            </a:r>
            <a:r>
              <a:rPr lang="fr-FR" dirty="0" err="1" smtClean="0">
                <a:solidFill>
                  <a:srgbClr val="FF0000"/>
                </a:solidFill>
              </a:rPr>
              <a:t>problem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6804" y="2267016"/>
            <a:ext cx="4735110" cy="8071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0927" y="5130208"/>
            <a:ext cx="6232936" cy="779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02154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Intuition </a:t>
            </a:r>
            <a:r>
              <a:rPr lang="fr-FR" dirty="0" err="1"/>
              <a:t>b</a:t>
            </a:r>
            <a:r>
              <a:rPr lang="fr-FR" dirty="0" err="1" smtClean="0"/>
              <a:t>ehind</a:t>
            </a:r>
            <a:r>
              <a:rPr lang="fr-FR" dirty="0" smtClean="0"/>
              <a:t> QUARTZ </a:t>
            </a:r>
            <a:endParaRPr lang="en-US" dirty="0"/>
          </a:p>
        </p:txBody>
      </p:sp>
      <p:sp>
        <p:nvSpPr>
          <p:cNvPr id="8" name="Right Brace 7"/>
          <p:cNvSpPr/>
          <p:nvPr/>
        </p:nvSpPr>
        <p:spPr>
          <a:xfrm rot="5400000">
            <a:off x="7042891" y="994027"/>
            <a:ext cx="215656" cy="3241808"/>
          </a:xfrm>
          <a:prstGeom prst="rightBrace">
            <a:avLst/>
          </a:prstGeom>
          <a:noFill/>
          <a:ln w="38100" cmpd="sng">
            <a:solidFill>
              <a:srgbClr val="FF0000"/>
            </a:solidFill>
          </a:ln>
          <a:effectLst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ight Brace 8"/>
          <p:cNvSpPr/>
          <p:nvPr/>
        </p:nvSpPr>
        <p:spPr>
          <a:xfrm rot="5400000">
            <a:off x="3180859" y="1369647"/>
            <a:ext cx="174711" cy="2463553"/>
          </a:xfrm>
          <a:prstGeom prst="rightBrace">
            <a:avLst/>
          </a:prstGeom>
          <a:noFill/>
          <a:ln w="38100" cmpd="sng">
            <a:solidFill>
              <a:srgbClr val="FF0000"/>
            </a:solidFill>
          </a:ln>
          <a:effectLst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" name="Picture 9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4641" y="2912864"/>
            <a:ext cx="474391" cy="275809"/>
          </a:xfrm>
          <a:prstGeom prst="rect">
            <a:avLst/>
          </a:prstGeom>
        </p:spPr>
      </p:pic>
      <p:pic>
        <p:nvPicPr>
          <p:cNvPr id="11" name="Picture 10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2938" y="2899979"/>
            <a:ext cx="449435" cy="261299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779912" y="2697213"/>
            <a:ext cx="30890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smtClean="0">
                <a:solidFill>
                  <a:srgbClr val="FF0000"/>
                </a:solidFill>
              </a:rPr>
              <a:t>   </a:t>
            </a:r>
            <a:r>
              <a:rPr lang="en-US" sz="2000" b="1" dirty="0" err="1" smtClean="0">
                <a:solidFill>
                  <a:srgbClr val="FF0000"/>
                </a:solidFill>
              </a:rPr>
              <a:t>Fenchel’s</a:t>
            </a:r>
            <a:r>
              <a:rPr lang="en-US" sz="2000" b="1" dirty="0" smtClean="0">
                <a:solidFill>
                  <a:srgbClr val="FF0000"/>
                </a:solidFill>
              </a:rPr>
              <a:t> inequality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13" name="Left Arrow 12"/>
          <p:cNvSpPr/>
          <p:nvPr/>
        </p:nvSpPr>
        <p:spPr>
          <a:xfrm>
            <a:off x="3779912" y="2912864"/>
            <a:ext cx="272751" cy="137904"/>
          </a:xfrm>
          <a:prstGeom prst="leftArrow">
            <a:avLst/>
          </a:prstGeom>
          <a:solidFill>
            <a:srgbClr val="FF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4" name="Left Arrow 13"/>
          <p:cNvSpPr/>
          <p:nvPr/>
        </p:nvSpPr>
        <p:spPr>
          <a:xfrm rot="10800000">
            <a:off x="6506809" y="2926786"/>
            <a:ext cx="333212" cy="144016"/>
          </a:xfrm>
          <a:prstGeom prst="leftArrow">
            <a:avLst/>
          </a:prstGeom>
          <a:solidFill>
            <a:srgbClr val="FF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6600"/>
              </a:solidFill>
            </a:endParaRPr>
          </a:p>
        </p:txBody>
      </p:sp>
      <p:pic>
        <p:nvPicPr>
          <p:cNvPr id="18" name="Picture 17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4609" y="3789040"/>
            <a:ext cx="360040" cy="209327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2448072" y="3579769"/>
            <a:ext cx="30890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smtClean="0">
                <a:solidFill>
                  <a:srgbClr val="FF0000"/>
                </a:solidFill>
              </a:rPr>
              <a:t>   </a:t>
            </a:r>
            <a:r>
              <a:rPr lang="en-US" sz="2000" b="1" dirty="0" smtClean="0">
                <a:solidFill>
                  <a:srgbClr val="FF0000"/>
                </a:solidFill>
              </a:rPr>
              <a:t>weak duality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27" name="Left Arrow 26"/>
          <p:cNvSpPr/>
          <p:nvPr/>
        </p:nvSpPr>
        <p:spPr>
          <a:xfrm rot="10800000">
            <a:off x="2281467" y="3841379"/>
            <a:ext cx="333212" cy="144016"/>
          </a:xfrm>
          <a:prstGeom prst="leftArrow">
            <a:avLst/>
          </a:prstGeom>
          <a:solidFill>
            <a:srgbClr val="FF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6600"/>
              </a:solidFill>
            </a:endParaRPr>
          </a:p>
        </p:txBody>
      </p:sp>
      <p:pic>
        <p:nvPicPr>
          <p:cNvPr id="32" name="Picture 3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51837" y="630912"/>
            <a:ext cx="402067" cy="402067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392858" y="4293096"/>
            <a:ext cx="8280920" cy="246941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2797879" y="4293096"/>
            <a:ext cx="34083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Optimality conditions</a:t>
            </a:r>
            <a:endParaRPr lang="en-US" sz="2800" b="1" dirty="0"/>
          </a:p>
        </p:txBody>
      </p:sp>
      <p:sp>
        <p:nvSpPr>
          <p:cNvPr id="25" name="Right Brace 24"/>
          <p:cNvSpPr/>
          <p:nvPr/>
        </p:nvSpPr>
        <p:spPr>
          <a:xfrm rot="5400000">
            <a:off x="2328168" y="4521116"/>
            <a:ext cx="239806" cy="2359887"/>
          </a:xfrm>
          <a:prstGeom prst="rightBrace">
            <a:avLst/>
          </a:prstGeom>
          <a:noFill/>
          <a:ln w="38100" cmpd="sng">
            <a:solidFill>
              <a:srgbClr val="FF0000"/>
            </a:solidFill>
          </a:ln>
          <a:effectLst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Right Brace 27"/>
          <p:cNvSpPr/>
          <p:nvPr/>
        </p:nvSpPr>
        <p:spPr>
          <a:xfrm rot="5400000">
            <a:off x="6526793" y="4031341"/>
            <a:ext cx="194868" cy="3384377"/>
          </a:xfrm>
          <a:prstGeom prst="rightBrace">
            <a:avLst/>
          </a:prstGeom>
          <a:noFill/>
          <a:ln w="38100" cmpd="sng">
            <a:solidFill>
              <a:srgbClr val="FF0000"/>
            </a:solidFill>
          </a:ln>
          <a:effectLst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1436" y="6319334"/>
            <a:ext cx="2926085" cy="3657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899" y="6392781"/>
            <a:ext cx="1576073" cy="3030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6708" y="5836021"/>
            <a:ext cx="418326" cy="1952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3331" y="5862557"/>
            <a:ext cx="418326" cy="1952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1872" y="6120289"/>
            <a:ext cx="131064" cy="2411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5" name="Picture 8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3415" y="6103232"/>
            <a:ext cx="131064" cy="2411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976" y="1689036"/>
            <a:ext cx="8551647" cy="6920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367" y="4994638"/>
            <a:ext cx="7776864" cy="7001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76764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2" grpId="0"/>
      <p:bldP spid="13" grpId="0" animBg="1"/>
      <p:bldP spid="14" grpId="0" animBg="1"/>
      <p:bldP spid="26" grpId="0"/>
      <p:bldP spid="27" grpId="0" animBg="1"/>
      <p:bldP spid="19" grpId="0" animBg="1"/>
      <p:bldP spid="22" grpId="0"/>
      <p:bldP spid="25" grpId="0" animBg="1"/>
      <p:bldP spid="2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/>
          <a:p>
            <a:r>
              <a:rPr lang="fr-FR" dirty="0" smtClean="0"/>
              <a:t>The Primal-Dual Update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80590" y="3501008"/>
            <a:ext cx="35283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4F81BD">
                    <a:lumMod val="75000"/>
                  </a:srgbClr>
                </a:solidFill>
              </a:rPr>
              <a:t>STEP 1: PRIMAL UPDATE</a:t>
            </a:r>
            <a:endParaRPr lang="en-US" sz="2400" b="1" dirty="0">
              <a:solidFill>
                <a:srgbClr val="4F81BD">
                  <a:lumMod val="75000"/>
                </a:srgb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80590" y="4475128"/>
            <a:ext cx="29585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4F81BD">
                    <a:lumMod val="75000"/>
                  </a:srgbClr>
                </a:solidFill>
              </a:rPr>
              <a:t>STEP 2: DUAL UPDATE</a:t>
            </a:r>
            <a:endParaRPr lang="en-US" sz="2400" b="1" dirty="0">
              <a:solidFill>
                <a:srgbClr val="4F81BD">
                  <a:lumMod val="75000"/>
                </a:srgbClr>
              </a:solidFill>
            </a:endParaRPr>
          </a:p>
        </p:txBody>
      </p:sp>
      <p:pic>
        <p:nvPicPr>
          <p:cNvPr id="13" name="Picture 12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4543" y="5719492"/>
            <a:ext cx="5024000" cy="640000"/>
          </a:xfrm>
          <a:prstGeom prst="rect">
            <a:avLst/>
          </a:prstGeom>
        </p:spPr>
      </p:pic>
      <p:pic>
        <p:nvPicPr>
          <p:cNvPr id="14" name="Picture 13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6269" y="4064225"/>
            <a:ext cx="3682286" cy="329143"/>
          </a:xfrm>
          <a:prstGeom prst="rect">
            <a:avLst/>
          </a:prstGeom>
        </p:spPr>
      </p:pic>
      <p:pic>
        <p:nvPicPr>
          <p:cNvPr id="19" name="Picture 18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9832" y="5432309"/>
            <a:ext cx="1726171" cy="263314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26092" y="620689"/>
            <a:ext cx="402067" cy="402067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5864787" y="6359491"/>
            <a:ext cx="1862683" cy="461665"/>
          </a:xfrm>
          <a:prstGeom prst="rect">
            <a:avLst/>
          </a:prstGeom>
          <a:solidFill>
            <a:schemeClr val="bg1"/>
          </a:solidFill>
          <a:ln>
            <a:solidFill>
              <a:schemeClr val="accent6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anchor="ctr">
            <a:spAutoFit/>
          </a:bodyPr>
          <a:lstStyle/>
          <a:p>
            <a:pPr algn="ctr"/>
            <a:endParaRPr lang="en-GB" sz="2400" dirty="0">
              <a:solidFill>
                <a:prstClr val="black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250884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7926" y="6451183"/>
            <a:ext cx="1676404" cy="2782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6" name="Straight Arrow Connector 15"/>
          <p:cNvCxnSpPr/>
          <p:nvPr/>
        </p:nvCxnSpPr>
        <p:spPr>
          <a:xfrm flipH="1" flipV="1">
            <a:off x="5209719" y="6406139"/>
            <a:ext cx="655068" cy="23083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9" name="Rectangle 28"/>
          <p:cNvSpPr/>
          <p:nvPr/>
        </p:nvSpPr>
        <p:spPr>
          <a:xfrm>
            <a:off x="355340" y="1611646"/>
            <a:ext cx="8280920" cy="181222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675682" y="1702453"/>
            <a:ext cx="3408369" cy="4825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prstClr val="black"/>
                </a:solidFill>
              </a:rPr>
              <a:t>Optimality conditions</a:t>
            </a:r>
            <a:endParaRPr lang="en-US" sz="2800" b="1" dirty="0">
              <a:solidFill>
                <a:prstClr val="black"/>
              </a:solidFill>
            </a:endParaRPr>
          </a:p>
        </p:txBody>
      </p:sp>
      <p:sp>
        <p:nvSpPr>
          <p:cNvPr id="32" name="Right Brace 31"/>
          <p:cNvSpPr/>
          <p:nvPr/>
        </p:nvSpPr>
        <p:spPr>
          <a:xfrm rot="5400000">
            <a:off x="2226972" y="1635577"/>
            <a:ext cx="221153" cy="2359887"/>
          </a:xfrm>
          <a:prstGeom prst="rightBrace">
            <a:avLst/>
          </a:prstGeom>
          <a:noFill/>
          <a:ln w="38100" cmpd="sng">
            <a:solidFill>
              <a:srgbClr val="FF0000"/>
            </a:solidFill>
          </a:ln>
          <a:effectLst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33" name="Right Brace 32"/>
          <p:cNvSpPr/>
          <p:nvPr/>
        </p:nvSpPr>
        <p:spPr>
          <a:xfrm rot="5400000">
            <a:off x="6391104" y="1117690"/>
            <a:ext cx="173847" cy="3442970"/>
          </a:xfrm>
          <a:prstGeom prst="rightBrace">
            <a:avLst/>
          </a:prstGeom>
          <a:noFill/>
          <a:ln w="38100" cmpd="sng">
            <a:solidFill>
              <a:srgbClr val="FF0000"/>
            </a:solidFill>
          </a:ln>
          <a:effectLst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black"/>
              </a:solidFill>
            </a:endParaRPr>
          </a:p>
        </p:txBody>
      </p:sp>
      <p:pic>
        <p:nvPicPr>
          <p:cNvPr id="34" name="Picture 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9782" y="2938088"/>
            <a:ext cx="2795570" cy="3222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5" name="Picture 5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4695" y="2983270"/>
            <a:ext cx="1562357" cy="2770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9832" y="5035976"/>
            <a:ext cx="4774158" cy="2652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434" y="2114911"/>
            <a:ext cx="7776864" cy="7001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5386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2191386" y="928263"/>
            <a:ext cx="3172702" cy="370076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4490357" y="2857015"/>
            <a:ext cx="3613458" cy="461477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755575" y="2303501"/>
            <a:ext cx="3672411" cy="338309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1249058" y="4668292"/>
            <a:ext cx="4541962" cy="698292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541892"/>
            <a:ext cx="9088179" cy="61274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4" name="Rectangle 23"/>
          <p:cNvSpPr/>
          <p:nvPr/>
        </p:nvSpPr>
        <p:spPr>
          <a:xfrm>
            <a:off x="755575" y="2648139"/>
            <a:ext cx="7920881" cy="289930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601571" y="2226961"/>
            <a:ext cx="30357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STEP 1: Primal update 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793294" y="4853986"/>
            <a:ext cx="27317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STEP 2: Dual update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136827" y="5776463"/>
            <a:ext cx="2827661" cy="461665"/>
          </a:xfrm>
          <a:prstGeom prst="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lIns="0" anchor="ctr">
            <a:spAutoFit/>
          </a:bodyPr>
          <a:lstStyle>
            <a:defPPr>
              <a:defRPr lang="en-US"/>
            </a:defPPr>
            <a:lvl1pPr algn="ctr">
              <a:defRPr sz="2400">
                <a:solidFill>
                  <a:schemeClr val="tx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fr-FR" dirty="0" smtClean="0">
                <a:solidFill>
                  <a:prstClr val="black"/>
                </a:solidFill>
              </a:rPr>
              <a:t>Just </a:t>
            </a:r>
            <a:r>
              <a:rPr lang="fr-FR" dirty="0" err="1" smtClean="0">
                <a:solidFill>
                  <a:prstClr val="black"/>
                </a:solidFill>
              </a:rPr>
              <a:t>maintaining</a:t>
            </a:r>
            <a:r>
              <a:rPr lang="fr-FR" dirty="0" smtClean="0">
                <a:solidFill>
                  <a:prstClr val="black"/>
                </a:solidFill>
              </a:rPr>
              <a:t> </a:t>
            </a:r>
            <a:endParaRPr lang="en-US" dirty="0">
              <a:solidFill>
                <a:prstClr val="black"/>
              </a:solidFill>
            </a:endParaRPr>
          </a:p>
        </p:txBody>
      </p:sp>
      <p:pic>
        <p:nvPicPr>
          <p:cNvPr id="25600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7087" y="5912278"/>
            <a:ext cx="189215" cy="2008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28" name="Straight Arrow Connector 27"/>
          <p:cNvCxnSpPr/>
          <p:nvPr/>
        </p:nvCxnSpPr>
        <p:spPr>
          <a:xfrm flipH="1" flipV="1">
            <a:off x="5462077" y="5790413"/>
            <a:ext cx="674751" cy="121867"/>
          </a:xfrm>
          <a:prstGeom prst="straightConnector1">
            <a:avLst/>
          </a:prstGeom>
          <a:ln>
            <a:solidFill>
              <a:schemeClr val="bg1">
                <a:lumMod val="75000"/>
              </a:schemeClr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9" name="Rectangle 18"/>
          <p:cNvSpPr/>
          <p:nvPr/>
        </p:nvSpPr>
        <p:spPr>
          <a:xfrm>
            <a:off x="4601570" y="1551808"/>
            <a:ext cx="1770629" cy="526030"/>
          </a:xfrm>
          <a:prstGeom prst="rect">
            <a:avLst/>
          </a:prstGeom>
          <a:noFill/>
          <a:ln w="28575"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2898585" y="1572774"/>
            <a:ext cx="1591772" cy="487758"/>
          </a:xfrm>
          <a:prstGeom prst="rect">
            <a:avLst/>
          </a:prstGeom>
          <a:noFill/>
          <a:ln w="28575"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1979712" y="2359066"/>
            <a:ext cx="161242" cy="277846"/>
          </a:xfrm>
          <a:prstGeom prst="rect">
            <a:avLst/>
          </a:prstGeom>
          <a:noFill/>
          <a:ln w="28575"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2488928" y="4938359"/>
            <a:ext cx="282872" cy="481763"/>
          </a:xfrm>
          <a:prstGeom prst="rect">
            <a:avLst/>
          </a:prstGeom>
          <a:noFill/>
          <a:ln w="28575"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3059832" y="2359066"/>
            <a:ext cx="216024" cy="277846"/>
          </a:xfrm>
          <a:prstGeom prst="rect">
            <a:avLst/>
          </a:prstGeom>
          <a:noFill/>
          <a:ln w="28575"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3695204" y="4935728"/>
            <a:ext cx="282872" cy="481763"/>
          </a:xfrm>
          <a:prstGeom prst="rect">
            <a:avLst/>
          </a:prstGeom>
          <a:noFill/>
          <a:ln w="28575"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7884368" y="933184"/>
            <a:ext cx="925518" cy="388337"/>
          </a:xfrm>
          <a:prstGeom prst="rect">
            <a:avLst/>
          </a:prstGeom>
          <a:noFill/>
          <a:ln w="28575"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3955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25" grpId="0" animBg="1"/>
      <p:bldP spid="17" grpId="0" animBg="1"/>
      <p:bldP spid="24" grpId="0" animBg="1"/>
      <p:bldP spid="26" grpId="0"/>
      <p:bldP spid="27" grpId="0"/>
      <p:bldP spid="22" grpId="0" animBg="1"/>
      <p:bldP spid="19" grpId="0" animBg="1"/>
      <p:bldP spid="23" grpId="0" animBg="1"/>
      <p:bldP spid="29" grpId="0" animBg="1"/>
      <p:bldP spid="30" grpId="0" animBg="1"/>
      <p:bldP spid="20" grpId="0" animBg="1"/>
      <p:bldP spid="21" grpId="0" animBg="1"/>
      <p:bldP spid="3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p Arrow 1"/>
          <p:cNvSpPr/>
          <p:nvPr/>
        </p:nvSpPr>
        <p:spPr>
          <a:xfrm>
            <a:off x="4788024" y="4108019"/>
            <a:ext cx="648072" cy="504056"/>
          </a:xfrm>
          <a:prstGeom prst="upArrow">
            <a:avLst/>
          </a:prstGeom>
          <a:solidFill>
            <a:schemeClr val="accent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Up Arrow 5"/>
          <p:cNvSpPr/>
          <p:nvPr/>
        </p:nvSpPr>
        <p:spPr>
          <a:xfrm>
            <a:off x="5936341" y="4129945"/>
            <a:ext cx="648072" cy="504056"/>
          </a:xfrm>
          <a:prstGeom prst="upArrow">
            <a:avLst/>
          </a:prstGeom>
          <a:solidFill>
            <a:schemeClr val="accent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Up Arrow 7"/>
          <p:cNvSpPr/>
          <p:nvPr/>
        </p:nvSpPr>
        <p:spPr>
          <a:xfrm>
            <a:off x="7101045" y="4163248"/>
            <a:ext cx="648072" cy="504056"/>
          </a:xfrm>
          <a:prstGeom prst="upArrow">
            <a:avLst/>
          </a:prstGeom>
          <a:solidFill>
            <a:schemeClr val="accent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Up Arrow 8"/>
          <p:cNvSpPr/>
          <p:nvPr/>
        </p:nvSpPr>
        <p:spPr>
          <a:xfrm>
            <a:off x="8265749" y="4166040"/>
            <a:ext cx="648072" cy="504056"/>
          </a:xfrm>
          <a:prstGeom prst="upArrow">
            <a:avLst/>
          </a:prstGeom>
          <a:solidFill>
            <a:srgbClr val="FF66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39552" y="4941170"/>
            <a:ext cx="6840760" cy="175432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prstClr val="black"/>
                </a:solidFill>
                <a:latin typeface="Andale Mono"/>
                <a:cs typeface="Andale Mono"/>
              </a:rPr>
              <a:t>SDCA:                   SS. </a:t>
            </a:r>
            <a:r>
              <a:rPr lang="en-US" sz="1200" dirty="0" err="1" smtClean="0">
                <a:solidFill>
                  <a:prstClr val="black"/>
                </a:solidFill>
                <a:latin typeface="Andale Mono"/>
                <a:cs typeface="Andale Mono"/>
              </a:rPr>
              <a:t>Shwartz</a:t>
            </a:r>
            <a:r>
              <a:rPr lang="en-US" sz="1200" dirty="0" smtClean="0">
                <a:solidFill>
                  <a:prstClr val="black"/>
                </a:solidFill>
                <a:latin typeface="Andale Mono"/>
                <a:cs typeface="Andale Mono"/>
              </a:rPr>
              <a:t> &amp; T. Zhang, 09/2012</a:t>
            </a:r>
          </a:p>
          <a:p>
            <a:r>
              <a:rPr lang="en-US" sz="1200" dirty="0" err="1" smtClean="0">
                <a:solidFill>
                  <a:prstClr val="black"/>
                </a:solidFill>
                <a:latin typeface="Andale Mono"/>
                <a:cs typeface="Andale Mono"/>
              </a:rPr>
              <a:t>mSDCA</a:t>
            </a:r>
            <a:r>
              <a:rPr lang="en-US" sz="1200" dirty="0" smtClean="0">
                <a:solidFill>
                  <a:prstClr val="black"/>
                </a:solidFill>
                <a:latin typeface="Andale Mono"/>
                <a:cs typeface="Andale Mono"/>
              </a:rPr>
              <a:t>                 M. </a:t>
            </a:r>
            <a:r>
              <a:rPr lang="en-US" sz="1200" dirty="0" err="1" smtClean="0">
                <a:solidFill>
                  <a:prstClr val="black"/>
                </a:solidFill>
                <a:latin typeface="Andale Mono"/>
                <a:cs typeface="Andale Mono"/>
              </a:rPr>
              <a:t>Takáč</a:t>
            </a:r>
            <a:r>
              <a:rPr lang="en-US" sz="1200" dirty="0" smtClean="0">
                <a:solidFill>
                  <a:prstClr val="black"/>
                </a:solidFill>
                <a:latin typeface="Andale Mono"/>
                <a:cs typeface="Andale Mono"/>
              </a:rPr>
              <a:t>, A. </a:t>
            </a:r>
            <a:r>
              <a:rPr lang="en-US" sz="1200" dirty="0" err="1" smtClean="0">
                <a:solidFill>
                  <a:prstClr val="black"/>
                </a:solidFill>
                <a:latin typeface="Andale Mono"/>
                <a:cs typeface="Andale Mono"/>
              </a:rPr>
              <a:t>Bijral</a:t>
            </a:r>
            <a:r>
              <a:rPr lang="en-US" sz="1200" dirty="0" smtClean="0">
                <a:solidFill>
                  <a:prstClr val="black"/>
                </a:solidFill>
                <a:latin typeface="Andale Mono"/>
                <a:cs typeface="Andale Mono"/>
              </a:rPr>
              <a:t>, P. </a:t>
            </a:r>
            <a:r>
              <a:rPr lang="en-US" sz="1200" dirty="0" err="1" smtClean="0">
                <a:solidFill>
                  <a:prstClr val="black"/>
                </a:solidFill>
                <a:latin typeface="Andale Mono"/>
                <a:cs typeface="Andale Mono"/>
              </a:rPr>
              <a:t>Richtárik</a:t>
            </a:r>
            <a:r>
              <a:rPr lang="en-US" sz="1200" dirty="0" smtClean="0">
                <a:solidFill>
                  <a:prstClr val="black"/>
                </a:solidFill>
                <a:latin typeface="Andale Mono"/>
                <a:cs typeface="Andale Mono"/>
              </a:rPr>
              <a:t> &amp; N. </a:t>
            </a:r>
            <a:r>
              <a:rPr lang="en-US" sz="1200" dirty="0" err="1" smtClean="0">
                <a:solidFill>
                  <a:prstClr val="black"/>
                </a:solidFill>
                <a:latin typeface="Andale Mono"/>
                <a:cs typeface="Andale Mono"/>
              </a:rPr>
              <a:t>Srebro</a:t>
            </a:r>
            <a:r>
              <a:rPr lang="en-US" sz="1200" dirty="0" smtClean="0">
                <a:solidFill>
                  <a:prstClr val="black"/>
                </a:solidFill>
                <a:latin typeface="Andale Mono"/>
                <a:cs typeface="Andale Mono"/>
              </a:rPr>
              <a:t>, 03/2013</a:t>
            </a:r>
          </a:p>
          <a:p>
            <a:r>
              <a:rPr lang="en-US" sz="1200" dirty="0" smtClean="0">
                <a:solidFill>
                  <a:prstClr val="black"/>
                </a:solidFill>
                <a:latin typeface="Andale Mono"/>
                <a:cs typeface="Andale Mono"/>
              </a:rPr>
              <a:t>ASDCA:                SS. </a:t>
            </a:r>
            <a:r>
              <a:rPr lang="en-US" sz="1200" dirty="0" err="1" smtClean="0">
                <a:solidFill>
                  <a:prstClr val="black"/>
                </a:solidFill>
                <a:latin typeface="Andale Mono"/>
                <a:cs typeface="Andale Mono"/>
              </a:rPr>
              <a:t>Shwartz</a:t>
            </a:r>
            <a:r>
              <a:rPr lang="en-US" sz="1200" dirty="0" smtClean="0">
                <a:solidFill>
                  <a:prstClr val="black"/>
                </a:solidFill>
                <a:latin typeface="Andale Mono"/>
                <a:cs typeface="Andale Mono"/>
              </a:rPr>
              <a:t> &amp; T. Zhang, 05/</a:t>
            </a:r>
            <a:r>
              <a:rPr lang="fr-FR" sz="1200" dirty="0" smtClean="0">
                <a:solidFill>
                  <a:prstClr val="black"/>
                </a:solidFill>
                <a:latin typeface="Andale Mono"/>
                <a:cs typeface="Andale Mono"/>
              </a:rPr>
              <a:t>20</a:t>
            </a:r>
            <a:r>
              <a:rPr lang="en-US" sz="1200" dirty="0" smtClean="0">
                <a:solidFill>
                  <a:prstClr val="black"/>
                </a:solidFill>
                <a:latin typeface="Andale Mono"/>
                <a:cs typeface="Andale Mono"/>
              </a:rPr>
              <a:t>13</a:t>
            </a:r>
          </a:p>
          <a:p>
            <a:r>
              <a:rPr lang="en-US" sz="1200" dirty="0" err="1" smtClean="0">
                <a:solidFill>
                  <a:prstClr val="black"/>
                </a:solidFill>
                <a:latin typeface="Andale Mono"/>
                <a:cs typeface="Andale Mono"/>
              </a:rPr>
              <a:t>AccProx</a:t>
            </a:r>
            <a:r>
              <a:rPr lang="en-US" sz="1200" dirty="0" smtClean="0">
                <a:solidFill>
                  <a:prstClr val="black"/>
                </a:solidFill>
                <a:latin typeface="Andale Mono"/>
                <a:cs typeface="Andale Mono"/>
              </a:rPr>
              <a:t>-SDCA:    SS. </a:t>
            </a:r>
            <a:r>
              <a:rPr lang="en-US" sz="1200" dirty="0" err="1" smtClean="0">
                <a:solidFill>
                  <a:prstClr val="black"/>
                </a:solidFill>
                <a:latin typeface="Andale Mono"/>
                <a:cs typeface="Andale Mono"/>
              </a:rPr>
              <a:t>Shwartz</a:t>
            </a:r>
            <a:r>
              <a:rPr lang="en-US" sz="1200" dirty="0" smtClean="0">
                <a:solidFill>
                  <a:prstClr val="black"/>
                </a:solidFill>
                <a:latin typeface="Andale Mono"/>
                <a:cs typeface="Andale Mono"/>
              </a:rPr>
              <a:t> &amp; T. Zhang, 10/2013  </a:t>
            </a:r>
          </a:p>
          <a:p>
            <a:r>
              <a:rPr lang="en-US" sz="1200" dirty="0" err="1" smtClean="0">
                <a:solidFill>
                  <a:prstClr val="black"/>
                </a:solidFill>
                <a:latin typeface="Andale Mono"/>
                <a:cs typeface="Andale Mono"/>
              </a:rPr>
              <a:t>DisDCA</a:t>
            </a:r>
            <a:r>
              <a:rPr lang="en-US" sz="1200" dirty="0" smtClean="0">
                <a:solidFill>
                  <a:prstClr val="black"/>
                </a:solidFill>
                <a:latin typeface="Andale Mono"/>
                <a:cs typeface="Andale Mono"/>
              </a:rPr>
              <a:t>:                TB. Yang, 2013         </a:t>
            </a:r>
          </a:p>
          <a:p>
            <a:r>
              <a:rPr lang="en-US" sz="1200" dirty="0" err="1" smtClean="0">
                <a:solidFill>
                  <a:prstClr val="black"/>
                </a:solidFill>
                <a:latin typeface="Andale Mono"/>
                <a:cs typeface="Andale Mono"/>
              </a:rPr>
              <a:t>Iprox</a:t>
            </a:r>
            <a:r>
              <a:rPr lang="en-US" sz="1200" dirty="0" smtClean="0">
                <a:solidFill>
                  <a:prstClr val="black"/>
                </a:solidFill>
                <a:latin typeface="Andale Mono"/>
                <a:cs typeface="Andale Mono"/>
              </a:rPr>
              <a:t>-SDCA:          PL. Zhao &amp; T. Zhang, 01/2014 </a:t>
            </a:r>
          </a:p>
          <a:p>
            <a:r>
              <a:rPr lang="en-US" sz="1200" dirty="0" smtClean="0">
                <a:solidFill>
                  <a:prstClr val="black"/>
                </a:solidFill>
                <a:latin typeface="Andale Mono"/>
                <a:cs typeface="Andale Mono"/>
              </a:rPr>
              <a:t>APCG:                   QH. Lin, Z. Lu &amp; L. Xiao, 07/2014</a:t>
            </a:r>
          </a:p>
          <a:p>
            <a:r>
              <a:rPr lang="en-US" sz="1200" dirty="0" smtClean="0">
                <a:solidFill>
                  <a:prstClr val="black"/>
                </a:solidFill>
                <a:latin typeface="Andale Mono"/>
                <a:cs typeface="Andale Mono"/>
              </a:rPr>
              <a:t>SPDC:                   Y. Zhang &amp; L. Xiao, 09/2014</a:t>
            </a:r>
          </a:p>
          <a:p>
            <a:r>
              <a:rPr lang="en-US" sz="1200" b="1" dirty="0" smtClean="0">
                <a:solidFill>
                  <a:prstClr val="black"/>
                </a:solidFill>
                <a:latin typeface="Andale Mono"/>
                <a:cs typeface="Andale Mono"/>
              </a:rPr>
              <a:t>QUARTZ:              Z. Q., P. </a:t>
            </a:r>
            <a:r>
              <a:rPr lang="en-US" sz="1200" b="1" dirty="0" err="1" smtClean="0">
                <a:solidFill>
                  <a:prstClr val="black"/>
                </a:solidFill>
                <a:latin typeface="Andale Mono"/>
                <a:cs typeface="Andale Mono"/>
              </a:rPr>
              <a:t>Richtárik</a:t>
            </a:r>
            <a:r>
              <a:rPr lang="en-US" sz="1200" b="1" dirty="0" smtClean="0">
                <a:solidFill>
                  <a:prstClr val="black"/>
                </a:solidFill>
                <a:latin typeface="Andale Mono"/>
                <a:cs typeface="Andale Mono"/>
              </a:rPr>
              <a:t> &amp; T. Zhang, 11/2014</a:t>
            </a:r>
            <a:endParaRPr lang="en-US" sz="1200" b="1" dirty="0">
              <a:solidFill>
                <a:prstClr val="black"/>
              </a:solidFill>
              <a:latin typeface="Andale Mono"/>
              <a:cs typeface="Andale Mono"/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518864" y="188640"/>
            <a:ext cx="8229600" cy="1143000"/>
          </a:xfrm>
        </p:spPr>
        <p:txBody>
          <a:bodyPr/>
          <a:lstStyle/>
          <a:p>
            <a:r>
              <a:rPr lang="fr-FR" dirty="0" err="1" smtClean="0"/>
              <a:t>Randomized</a:t>
            </a:r>
            <a:r>
              <a:rPr lang="fr-FR" dirty="0" smtClean="0"/>
              <a:t> Primal-Dual </a:t>
            </a:r>
            <a:r>
              <a:rPr lang="fr-FR" dirty="0" err="1" smtClean="0"/>
              <a:t>Methods</a:t>
            </a:r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35" y="1782180"/>
            <a:ext cx="8944161" cy="21813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9281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8" grpId="0" animBg="1"/>
      <p:bldP spid="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902" y="1664631"/>
            <a:ext cx="8756195" cy="39313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Convergence </a:t>
            </a:r>
            <a:r>
              <a:rPr lang="fr-FR" dirty="0" err="1" smtClean="0"/>
              <a:t>Theorem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395536" y="3068960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err="1" smtClean="0"/>
              <a:t>E</a:t>
            </a:r>
            <a:r>
              <a:rPr lang="fr-FR" dirty="0" err="1" smtClean="0"/>
              <a:t>xpected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355976" y="2420888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err="1" smtClean="0"/>
              <a:t>S</a:t>
            </a:r>
            <a:r>
              <a:rPr lang="fr-FR" dirty="0" err="1" smtClean="0"/>
              <a:t>eparable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389451" y="3445641"/>
            <a:ext cx="2016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err="1" smtClean="0"/>
              <a:t>O</a:t>
            </a:r>
            <a:r>
              <a:rPr lang="fr-FR" dirty="0" err="1" smtClean="0"/>
              <a:t>verapproximation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7092280" y="2420888"/>
            <a:ext cx="1754305" cy="369332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b="1" dirty="0" smtClean="0"/>
              <a:t>ESO </a:t>
            </a:r>
            <a:r>
              <a:rPr lang="fr-FR" b="1" dirty="0" err="1"/>
              <a:t>A</a:t>
            </a:r>
            <a:r>
              <a:rPr lang="fr-FR" b="1" dirty="0" err="1" smtClean="0"/>
              <a:t>ssumption</a:t>
            </a:r>
            <a:endParaRPr lang="en-US" b="1" dirty="0"/>
          </a:p>
        </p:txBody>
      </p:sp>
      <p:sp>
        <p:nvSpPr>
          <p:cNvPr id="9" name="Rectangle 8"/>
          <p:cNvSpPr/>
          <p:nvPr/>
        </p:nvSpPr>
        <p:spPr>
          <a:xfrm>
            <a:off x="1169379" y="5672052"/>
            <a:ext cx="2047182" cy="646331"/>
          </a:xfrm>
          <a:prstGeom prst="rect">
            <a:avLst/>
          </a:prstGeom>
          <a:solidFill>
            <a:schemeClr val="bg1"/>
          </a:solidFill>
          <a:ln>
            <a:solidFill>
              <a:schemeClr val="accent6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anchor="ctr">
            <a:spAutoFit/>
          </a:bodyPr>
          <a:lstStyle/>
          <a:p>
            <a:pPr algn="ctr"/>
            <a:r>
              <a:rPr lang="en-GB" dirty="0" smtClean="0">
                <a:solidFill>
                  <a:prstClr val="black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Convex combination constant</a:t>
            </a:r>
            <a:endParaRPr lang="en-GB" dirty="0">
              <a:solidFill>
                <a:prstClr val="black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cxnSp>
        <p:nvCxnSpPr>
          <p:cNvPr id="10" name="Straight Arrow Connector 9"/>
          <p:cNvCxnSpPr/>
          <p:nvPr/>
        </p:nvCxnSpPr>
        <p:spPr>
          <a:xfrm flipV="1">
            <a:off x="3216561" y="5445224"/>
            <a:ext cx="275319" cy="22682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0013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  <p:bldP spid="7" grpId="0" animBg="1"/>
      <p:bldP spid="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2483768" y="3511006"/>
            <a:ext cx="4464496" cy="186221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ounded Rectangle 1"/>
          <p:cNvSpPr/>
          <p:nvPr/>
        </p:nvSpPr>
        <p:spPr>
          <a:xfrm>
            <a:off x="1763688" y="2060847"/>
            <a:ext cx="5976664" cy="1013679"/>
          </a:xfrm>
          <a:prstGeom prst="round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Iteration</a:t>
            </a:r>
            <a:r>
              <a:rPr lang="fr-FR" dirty="0" smtClean="0"/>
              <a:t> </a:t>
            </a:r>
            <a:r>
              <a:rPr lang="fr-FR" dirty="0" err="1" smtClean="0"/>
              <a:t>Complexity</a:t>
            </a:r>
            <a:r>
              <a:rPr lang="fr-FR" dirty="0" smtClean="0"/>
              <a:t> </a:t>
            </a:r>
            <a:r>
              <a:rPr lang="fr-FR" dirty="0" err="1" smtClean="0"/>
              <a:t>Result</a:t>
            </a:r>
            <a:endParaRPr lang="en-US" dirty="0"/>
          </a:p>
        </p:txBody>
      </p:sp>
      <p:sp>
        <p:nvSpPr>
          <p:cNvPr id="6" name="Down Arrow 5"/>
          <p:cNvSpPr/>
          <p:nvPr/>
        </p:nvSpPr>
        <p:spPr>
          <a:xfrm>
            <a:off x="4466078" y="4365104"/>
            <a:ext cx="260984" cy="504056"/>
          </a:xfrm>
          <a:prstGeom prst="downArrow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455918" y="5485045"/>
            <a:ext cx="8190656" cy="35312"/>
          </a:xfrm>
          <a:prstGeom prst="line">
            <a:avLst/>
          </a:prstGeom>
          <a:ln w="50800">
            <a:solidFill>
              <a:srgbClr val="FFC000"/>
            </a:solidFill>
            <a:tailEnd type="none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184" y="5752098"/>
            <a:ext cx="7864771" cy="822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596197"/>
            <a:ext cx="6624736" cy="36804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7956376" y="2348880"/>
            <a:ext cx="5725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(*)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78345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Complexity Results for Serial Sampling</a:t>
            </a:r>
            <a:endParaRPr lang="en-US" dirty="0"/>
          </a:p>
        </p:txBody>
      </p:sp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531" y="1628800"/>
            <a:ext cx="7958741" cy="4747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09271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 dirty="0"/>
              <a:t>Experiment: Quartz vs SDCA,</a:t>
            </a:r>
            <a:br>
              <a:rPr lang="en-US" dirty="0"/>
            </a:br>
            <a:r>
              <a:rPr lang="en-US" dirty="0"/>
              <a:t>uniform vs optimal sampling</a:t>
            </a:r>
          </a:p>
        </p:txBody>
      </p:sp>
      <p:pic>
        <p:nvPicPr>
          <p:cNvPr id="5" name="Picture 4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761" y="6077575"/>
            <a:ext cx="7272288" cy="42384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7208" y="2276872"/>
            <a:ext cx="3216760" cy="319792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32040" y="2348880"/>
            <a:ext cx="3168352" cy="3110363"/>
          </a:xfrm>
          <a:prstGeom prst="rect">
            <a:avLst/>
          </a:prstGeom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38" y="5617908"/>
            <a:ext cx="3813231" cy="2651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761" y="5572336"/>
            <a:ext cx="3239376" cy="2628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27257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339752" y="1700808"/>
            <a:ext cx="2808312" cy="288032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115616" y="3429000"/>
            <a:ext cx="6408712" cy="288032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340768"/>
            <a:ext cx="7830576" cy="5279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ounded Rectangle 5"/>
          <p:cNvSpPr/>
          <p:nvPr/>
        </p:nvSpPr>
        <p:spPr>
          <a:xfrm>
            <a:off x="4572000" y="2708920"/>
            <a:ext cx="4248472" cy="50405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QUARTZ with Standard Mini-Batching</a:t>
            </a:r>
            <a:endParaRPr lang="en-US" dirty="0"/>
          </a:p>
        </p:txBody>
      </p:sp>
      <p:sp>
        <p:nvSpPr>
          <p:cNvPr id="8" name="Right Arrow 7"/>
          <p:cNvSpPr/>
          <p:nvPr/>
        </p:nvSpPr>
        <p:spPr>
          <a:xfrm rot="13338337">
            <a:off x="4822142" y="2191209"/>
            <a:ext cx="932932" cy="269024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4459" y="2828176"/>
            <a:ext cx="4187627" cy="3127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70163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Data </a:t>
            </a:r>
            <a:r>
              <a:rPr lang="fr-FR" dirty="0" err="1" smtClean="0"/>
              <a:t>Sparsity</a:t>
            </a:r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5675" y="1666685"/>
            <a:ext cx="4968552" cy="23144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448676" y="5521299"/>
            <a:ext cx="2448272" cy="1015663"/>
          </a:xfrm>
          <a:prstGeom prst="rect">
            <a:avLst/>
          </a:prstGeom>
          <a:solidFill>
            <a:srgbClr val="92D050"/>
          </a:solidFill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A normalized measure of average </a:t>
            </a:r>
            <a:r>
              <a:rPr lang="en-US" sz="2000" dirty="0" err="1" smtClean="0"/>
              <a:t>sparsity</a:t>
            </a:r>
            <a:r>
              <a:rPr lang="en-US" sz="2000" dirty="0" smtClean="0"/>
              <a:t> of the data</a:t>
            </a:r>
          </a:p>
        </p:txBody>
      </p:sp>
      <p:cxnSp>
        <p:nvCxnSpPr>
          <p:cNvPr id="7" name="Straight Arrow Connector 6"/>
          <p:cNvCxnSpPr/>
          <p:nvPr/>
        </p:nvCxnSpPr>
        <p:spPr>
          <a:xfrm flipV="1">
            <a:off x="4716016" y="4804995"/>
            <a:ext cx="0" cy="648072"/>
          </a:xfrm>
          <a:prstGeom prst="straightConnector1">
            <a:avLst/>
          </a:prstGeom>
          <a:ln>
            <a:solidFill>
              <a:srgbClr val="92D050"/>
            </a:solidFill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>
            <a:stCxn id="9" idx="0"/>
          </p:cNvCxnSpPr>
          <p:nvPr/>
        </p:nvCxnSpPr>
        <p:spPr>
          <a:xfrm flipV="1">
            <a:off x="1979712" y="4869161"/>
            <a:ext cx="1224136" cy="72007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899592" y="5589239"/>
            <a:ext cx="2160240" cy="583907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000" dirty="0" smtClean="0">
                <a:solidFill>
                  <a:schemeClr val="tx1"/>
                </a:solidFill>
              </a:rPr>
              <a:t>“Fully sparse data”</a:t>
            </a:r>
            <a:endParaRPr lang="en-GB" sz="2000" dirty="0">
              <a:solidFill>
                <a:schemeClr val="tx1"/>
              </a:solidFill>
            </a:endParaRPr>
          </a:p>
        </p:txBody>
      </p:sp>
      <p:cxnSp>
        <p:nvCxnSpPr>
          <p:cNvPr id="10" name="Straight Arrow Connector 9"/>
          <p:cNvCxnSpPr>
            <a:stCxn id="11" idx="0"/>
          </p:cNvCxnSpPr>
          <p:nvPr/>
        </p:nvCxnSpPr>
        <p:spPr>
          <a:xfrm flipH="1" flipV="1">
            <a:off x="6271388" y="4804996"/>
            <a:ext cx="1288944" cy="85625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6516216" y="5661248"/>
            <a:ext cx="2088232" cy="511898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000" dirty="0" smtClean="0">
                <a:solidFill>
                  <a:schemeClr val="tx1"/>
                </a:solidFill>
              </a:rPr>
              <a:t>“Fully dense data”</a:t>
            </a:r>
            <a:endParaRPr lang="en-GB" sz="2000" dirty="0">
              <a:solidFill>
                <a:schemeClr val="tx1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4144301"/>
            <a:ext cx="3028594" cy="664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96352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err="1" smtClean="0"/>
              <a:t>Iteration</a:t>
            </a:r>
            <a:r>
              <a:rPr lang="fr-FR" dirty="0" smtClean="0"/>
              <a:t> </a:t>
            </a:r>
            <a:r>
              <a:rPr lang="fr-FR" dirty="0" err="1" smtClean="0"/>
              <a:t>Complexity</a:t>
            </a:r>
            <a:r>
              <a:rPr lang="fr-FR" dirty="0" smtClean="0"/>
              <a:t> </a:t>
            </a:r>
            <a:r>
              <a:rPr lang="fr-FR" dirty="0" err="1" smtClean="0"/>
              <a:t>Results</a:t>
            </a:r>
            <a:endParaRPr lang="en-US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2177" y="1859273"/>
            <a:ext cx="4499645" cy="2983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2571" y="2564904"/>
            <a:ext cx="6142383" cy="3721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055154">
            <a:off x="6930660" y="2020271"/>
            <a:ext cx="1556288" cy="2746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32230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2570" y="2564904"/>
            <a:ext cx="6175585" cy="3721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err="1" smtClean="0"/>
              <a:t>Iteration</a:t>
            </a:r>
            <a:r>
              <a:rPr lang="fr-FR" dirty="0" smtClean="0"/>
              <a:t> </a:t>
            </a:r>
            <a:r>
              <a:rPr lang="fr-FR" dirty="0" err="1" smtClean="0"/>
              <a:t>Complexity</a:t>
            </a:r>
            <a:r>
              <a:rPr lang="fr-FR" dirty="0" smtClean="0"/>
              <a:t> </a:t>
            </a:r>
            <a:r>
              <a:rPr lang="fr-FR" dirty="0" err="1" smtClean="0"/>
              <a:t>Results</a:t>
            </a:r>
            <a:endParaRPr lang="en-US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2177" y="1859273"/>
            <a:ext cx="4499645" cy="2983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Left Brace 3"/>
          <p:cNvSpPr/>
          <p:nvPr/>
        </p:nvSpPr>
        <p:spPr>
          <a:xfrm rot="16200000">
            <a:off x="5580055" y="5166407"/>
            <a:ext cx="324036" cy="2033798"/>
          </a:xfrm>
          <a:prstGeom prst="leftBrace">
            <a:avLst/>
          </a:prstGeom>
          <a:ln w="50800">
            <a:solidFill>
              <a:srgbClr val="FFC000"/>
            </a:solidFill>
            <a:tailEnd type="none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7434" y="6427907"/>
            <a:ext cx="549278" cy="2746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06658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err="1" smtClean="0"/>
              <a:t>Theoretical</a:t>
            </a:r>
            <a:r>
              <a:rPr lang="fr-FR" dirty="0" smtClean="0"/>
              <a:t> </a:t>
            </a:r>
            <a:r>
              <a:rPr lang="fr-FR" dirty="0" err="1" smtClean="0"/>
              <a:t>Speedup</a:t>
            </a:r>
            <a:r>
              <a:rPr lang="fr-FR" dirty="0" smtClean="0"/>
              <a:t> Factor</a:t>
            </a:r>
            <a:endParaRPr lang="en-US" dirty="0"/>
          </a:p>
        </p:txBody>
      </p:sp>
      <p:pic>
        <p:nvPicPr>
          <p:cNvPr id="7" name="Picture 6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2132856"/>
            <a:ext cx="5553075" cy="1000125"/>
          </a:xfrm>
          <a:prstGeom prst="rect">
            <a:avLst/>
          </a:prstGeom>
        </p:spPr>
      </p:pic>
      <p:sp>
        <p:nvSpPr>
          <p:cNvPr id="8" name="Right Arrow 7"/>
          <p:cNvSpPr/>
          <p:nvPr/>
        </p:nvSpPr>
        <p:spPr>
          <a:xfrm>
            <a:off x="4148525" y="4376811"/>
            <a:ext cx="537794" cy="399255"/>
          </a:xfrm>
          <a:prstGeom prst="rightArrow">
            <a:avLst/>
          </a:prstGeom>
          <a:solidFill>
            <a:schemeClr val="accent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395536" y="3645024"/>
            <a:ext cx="83529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Linear speedup up to a certain </a:t>
            </a:r>
            <a:r>
              <a:rPr lang="en-US" sz="2400" b="1" dirty="0" smtClean="0"/>
              <a:t>data-independent</a:t>
            </a:r>
            <a:r>
              <a:rPr lang="en-US" sz="2400" dirty="0" smtClean="0"/>
              <a:t> mini-batch size:</a:t>
            </a:r>
            <a:endParaRPr lang="en-US" sz="2400" dirty="0"/>
          </a:p>
        </p:txBody>
      </p:sp>
      <p:pic>
        <p:nvPicPr>
          <p:cNvPr id="10" name="Picture 9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4437112"/>
            <a:ext cx="1819275" cy="323850"/>
          </a:xfrm>
          <a:prstGeom prst="rect">
            <a:avLst/>
          </a:prstGeom>
        </p:spPr>
      </p:pic>
      <p:pic>
        <p:nvPicPr>
          <p:cNvPr id="11" name="Picture 10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4221088"/>
            <a:ext cx="2495550" cy="70485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95536" y="5085184"/>
            <a:ext cx="82089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00"/>
                </a:solidFill>
              </a:rPr>
              <a:t>Further </a:t>
            </a:r>
            <a:r>
              <a:rPr lang="en-US" sz="2400" b="1" dirty="0" smtClean="0">
                <a:solidFill>
                  <a:srgbClr val="000000"/>
                </a:solidFill>
              </a:rPr>
              <a:t>data-dependent</a:t>
            </a:r>
            <a:r>
              <a:rPr lang="en-US" sz="2400" dirty="0" smtClean="0">
                <a:solidFill>
                  <a:srgbClr val="000000"/>
                </a:solidFill>
              </a:rPr>
              <a:t> speedup:</a:t>
            </a: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13" name="Right Arrow 12"/>
          <p:cNvSpPr/>
          <p:nvPr/>
        </p:nvSpPr>
        <p:spPr>
          <a:xfrm>
            <a:off x="4139952" y="5877272"/>
            <a:ext cx="537794" cy="399255"/>
          </a:xfrm>
          <a:prstGeom prst="rightArrow">
            <a:avLst/>
          </a:prstGeom>
          <a:solidFill>
            <a:schemeClr val="accent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4" name="Picture 13" descr="latex-image-1.pd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5661248"/>
            <a:ext cx="2686050" cy="828675"/>
          </a:xfrm>
          <a:prstGeom prst="rect">
            <a:avLst/>
          </a:prstGeom>
        </p:spPr>
      </p:pic>
      <p:pic>
        <p:nvPicPr>
          <p:cNvPr id="15" name="Picture 14" descr="latex-image-1.pdf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5877272"/>
            <a:ext cx="1800225" cy="352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6332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Plots of </a:t>
            </a:r>
            <a:r>
              <a:rPr lang="fr-FR" dirty="0" err="1"/>
              <a:t>T</a:t>
            </a:r>
            <a:r>
              <a:rPr lang="fr-FR" dirty="0" err="1" smtClean="0"/>
              <a:t>heoretical</a:t>
            </a:r>
            <a:r>
              <a:rPr lang="fr-FR" dirty="0" smtClean="0"/>
              <a:t> </a:t>
            </a:r>
            <a:r>
              <a:rPr lang="fr-FR" dirty="0" err="1"/>
              <a:t>Speedup</a:t>
            </a:r>
            <a:r>
              <a:rPr lang="fr-FR" dirty="0"/>
              <a:t> Factor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08" y="1649326"/>
            <a:ext cx="3041353" cy="309634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74834" y="1664072"/>
            <a:ext cx="3040114" cy="310976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1017" y="1741958"/>
            <a:ext cx="2913857" cy="3024386"/>
          </a:xfrm>
          <a:prstGeom prst="rect">
            <a:avLst/>
          </a:prstGeom>
        </p:spPr>
      </p:pic>
      <p:sp>
        <p:nvSpPr>
          <p:cNvPr id="11" name="Right Arrow 10"/>
          <p:cNvSpPr/>
          <p:nvPr/>
        </p:nvSpPr>
        <p:spPr>
          <a:xfrm>
            <a:off x="4093144" y="5324012"/>
            <a:ext cx="478855" cy="331496"/>
          </a:xfrm>
          <a:prstGeom prst="rightArrow">
            <a:avLst/>
          </a:prstGeom>
          <a:solidFill>
            <a:schemeClr val="accent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403817" y="4822291"/>
            <a:ext cx="81821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Linear speedup up to a certain </a:t>
            </a:r>
            <a:r>
              <a:rPr lang="en-US" b="1" dirty="0" smtClean="0"/>
              <a:t>data-independent</a:t>
            </a:r>
            <a:r>
              <a:rPr lang="en-US" dirty="0" smtClean="0"/>
              <a:t> mini-batch size:</a:t>
            </a:r>
            <a:endParaRPr lang="en-US" dirty="0"/>
          </a:p>
        </p:txBody>
      </p:sp>
      <p:pic>
        <p:nvPicPr>
          <p:cNvPr id="13" name="Picture 12" descr="latex-image-1.pd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0963" y="5337312"/>
            <a:ext cx="1712805" cy="304897"/>
          </a:xfrm>
          <a:prstGeom prst="rect">
            <a:avLst/>
          </a:prstGeom>
        </p:spPr>
      </p:pic>
      <p:pic>
        <p:nvPicPr>
          <p:cNvPr id="14" name="Picture 13" descr="latex-image-1.pdf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8432" y="5200041"/>
            <a:ext cx="1865856" cy="526998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403817" y="5805012"/>
            <a:ext cx="80410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Further </a:t>
            </a:r>
            <a:r>
              <a:rPr lang="en-US" b="1" dirty="0" smtClean="0">
                <a:solidFill>
                  <a:srgbClr val="000000"/>
                </a:solidFill>
              </a:rPr>
              <a:t>data-dependent</a:t>
            </a:r>
            <a:r>
              <a:rPr lang="en-US" dirty="0" smtClean="0">
                <a:solidFill>
                  <a:srgbClr val="000000"/>
                </a:solidFill>
              </a:rPr>
              <a:t> speedup:</a:t>
            </a: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17" name="Picture 16" descr="latex-image-1.pdf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8432" y="5987361"/>
            <a:ext cx="1917451" cy="591554"/>
          </a:xfrm>
          <a:prstGeom prst="rect">
            <a:avLst/>
          </a:prstGeom>
        </p:spPr>
      </p:pic>
      <p:pic>
        <p:nvPicPr>
          <p:cNvPr id="18" name="Picture 17" descr="latex-image-1.pdf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4290" y="6232474"/>
            <a:ext cx="1704117" cy="333610"/>
          </a:xfrm>
          <a:prstGeom prst="rect">
            <a:avLst/>
          </a:prstGeom>
        </p:spPr>
      </p:pic>
      <p:sp>
        <p:nvSpPr>
          <p:cNvPr id="19" name="Right Arrow 18"/>
          <p:cNvSpPr/>
          <p:nvPr/>
        </p:nvSpPr>
        <p:spPr>
          <a:xfrm>
            <a:off x="4093143" y="6103149"/>
            <a:ext cx="478855" cy="331496"/>
          </a:xfrm>
          <a:prstGeom prst="rightArrow">
            <a:avLst/>
          </a:prstGeom>
          <a:solidFill>
            <a:schemeClr val="accent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8875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err="1" smtClean="0"/>
              <a:t>Theoretical</a:t>
            </a:r>
            <a:r>
              <a:rPr lang="fr-FR" dirty="0" smtClean="0"/>
              <a:t> vs </a:t>
            </a:r>
            <a:r>
              <a:rPr lang="fr-FR" dirty="0" err="1" smtClean="0"/>
              <a:t>Pratical</a:t>
            </a:r>
            <a:r>
              <a:rPr lang="fr-FR" dirty="0" smtClean="0"/>
              <a:t> </a:t>
            </a:r>
            <a:r>
              <a:rPr lang="fr-FR" dirty="0" err="1" smtClean="0"/>
              <a:t>Speedup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8963" y="1509789"/>
            <a:ext cx="4289214" cy="443750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55576" y="6004884"/>
            <a:ext cx="42484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/>
              <a:t>a</a:t>
            </a:r>
            <a:r>
              <a:rPr lang="fr-FR" dirty="0" err="1" smtClean="0"/>
              <a:t>stro_ph</a:t>
            </a:r>
            <a:r>
              <a:rPr lang="fr-FR" dirty="0" smtClean="0"/>
              <a:t>; </a:t>
            </a:r>
            <a:r>
              <a:rPr lang="fr-FR" dirty="0" err="1" smtClean="0"/>
              <a:t>sparsity</a:t>
            </a:r>
            <a:r>
              <a:rPr lang="fr-FR" dirty="0" smtClean="0"/>
              <a:t>: 0.08%; n=29,882; </a:t>
            </a:r>
            <a:endParaRPr lang="fr-FR" dirty="0"/>
          </a:p>
        </p:txBody>
      </p:sp>
      <p:sp>
        <p:nvSpPr>
          <p:cNvPr id="20" name="TextBox 19"/>
          <p:cNvSpPr txBox="1"/>
          <p:nvPr/>
        </p:nvSpPr>
        <p:spPr>
          <a:xfrm>
            <a:off x="5004048" y="5992320"/>
            <a:ext cx="42484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cov1; </a:t>
            </a:r>
            <a:r>
              <a:rPr lang="fr-FR" dirty="0" err="1" smtClean="0"/>
              <a:t>sparsity</a:t>
            </a:r>
            <a:r>
              <a:rPr lang="fr-FR" dirty="0" smtClean="0"/>
              <a:t>: 22.22%; n=522,911; </a:t>
            </a:r>
            <a:endParaRPr lang="fr-FR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5536" y="1430638"/>
            <a:ext cx="4256307" cy="4446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8989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1121999" y="4797152"/>
            <a:ext cx="6840760" cy="172819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Comparison with Accelerated Mini-Batch P-D Methods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943" y="1916832"/>
            <a:ext cx="7999857" cy="2592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8126" y="4869160"/>
            <a:ext cx="6584633" cy="15121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29501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105"/>
          <p:cNvGrpSpPr/>
          <p:nvPr/>
        </p:nvGrpSpPr>
        <p:grpSpPr>
          <a:xfrm>
            <a:off x="3203848" y="2348880"/>
            <a:ext cx="720080" cy="2088233"/>
            <a:chOff x="3203848" y="2348880"/>
            <a:chExt cx="720080" cy="2088233"/>
          </a:xfrm>
        </p:grpSpPr>
        <p:sp>
          <p:nvSpPr>
            <p:cNvPr id="31" name="Rectangle 30"/>
            <p:cNvSpPr/>
            <p:nvPr/>
          </p:nvSpPr>
          <p:spPr>
            <a:xfrm>
              <a:off x="3203848" y="2350294"/>
              <a:ext cx="72008" cy="2086819"/>
            </a:xfrm>
            <a:prstGeom prst="rect">
              <a:avLst/>
            </a:prstGeom>
            <a:solidFill>
              <a:srgbClr val="FFC00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3" name="Rectangle 42"/>
            <p:cNvSpPr/>
            <p:nvPr/>
          </p:nvSpPr>
          <p:spPr>
            <a:xfrm>
              <a:off x="3275856" y="2348880"/>
              <a:ext cx="72008" cy="2086819"/>
            </a:xfrm>
            <a:prstGeom prst="rect">
              <a:avLst/>
            </a:prstGeom>
            <a:solidFill>
              <a:srgbClr val="FFC00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5" name="Rectangle 44"/>
            <p:cNvSpPr/>
            <p:nvPr/>
          </p:nvSpPr>
          <p:spPr>
            <a:xfrm>
              <a:off x="3347864" y="2348880"/>
              <a:ext cx="72008" cy="2086819"/>
            </a:xfrm>
            <a:prstGeom prst="rect">
              <a:avLst/>
            </a:prstGeom>
            <a:solidFill>
              <a:srgbClr val="FFC00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7" name="Rectangle 46"/>
            <p:cNvSpPr/>
            <p:nvPr/>
          </p:nvSpPr>
          <p:spPr>
            <a:xfrm>
              <a:off x="3419872" y="2348880"/>
              <a:ext cx="70371" cy="2086819"/>
            </a:xfrm>
            <a:prstGeom prst="rect">
              <a:avLst/>
            </a:prstGeom>
            <a:solidFill>
              <a:srgbClr val="FFC00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9" name="Rectangle 48"/>
            <p:cNvSpPr/>
            <p:nvPr/>
          </p:nvSpPr>
          <p:spPr>
            <a:xfrm>
              <a:off x="3491880" y="2348880"/>
              <a:ext cx="72008" cy="2086819"/>
            </a:xfrm>
            <a:prstGeom prst="rect">
              <a:avLst/>
            </a:prstGeom>
            <a:solidFill>
              <a:srgbClr val="FFC00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1" name="Rectangle 60"/>
            <p:cNvSpPr/>
            <p:nvPr/>
          </p:nvSpPr>
          <p:spPr>
            <a:xfrm>
              <a:off x="3563888" y="2348880"/>
              <a:ext cx="72008" cy="2086819"/>
            </a:xfrm>
            <a:prstGeom prst="rect">
              <a:avLst/>
            </a:prstGeom>
            <a:solidFill>
              <a:srgbClr val="FFC00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0" name="Rectangle 69"/>
            <p:cNvSpPr/>
            <p:nvPr/>
          </p:nvSpPr>
          <p:spPr>
            <a:xfrm>
              <a:off x="3635896" y="2348880"/>
              <a:ext cx="72008" cy="2086819"/>
            </a:xfrm>
            <a:prstGeom prst="rect">
              <a:avLst/>
            </a:prstGeom>
            <a:solidFill>
              <a:srgbClr val="FFC00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1" name="Rectangle 70"/>
            <p:cNvSpPr/>
            <p:nvPr/>
          </p:nvSpPr>
          <p:spPr>
            <a:xfrm>
              <a:off x="3707904" y="2348880"/>
              <a:ext cx="70371" cy="2086819"/>
            </a:xfrm>
            <a:prstGeom prst="rect">
              <a:avLst/>
            </a:prstGeom>
            <a:solidFill>
              <a:srgbClr val="FFC00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2" name="Rectangle 71"/>
            <p:cNvSpPr/>
            <p:nvPr/>
          </p:nvSpPr>
          <p:spPr>
            <a:xfrm>
              <a:off x="3779912" y="2348880"/>
              <a:ext cx="72008" cy="2086819"/>
            </a:xfrm>
            <a:prstGeom prst="rect">
              <a:avLst/>
            </a:prstGeom>
            <a:solidFill>
              <a:srgbClr val="FFC00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4" name="Rectangle 73"/>
            <p:cNvSpPr/>
            <p:nvPr/>
          </p:nvSpPr>
          <p:spPr>
            <a:xfrm>
              <a:off x="3851920" y="2348880"/>
              <a:ext cx="72008" cy="2086819"/>
            </a:xfrm>
            <a:prstGeom prst="rect">
              <a:avLst/>
            </a:prstGeom>
            <a:solidFill>
              <a:srgbClr val="FFC00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4" name="Group 112"/>
          <p:cNvGrpSpPr/>
          <p:nvPr/>
        </p:nvGrpSpPr>
        <p:grpSpPr>
          <a:xfrm>
            <a:off x="3923928" y="2348880"/>
            <a:ext cx="718443" cy="2088233"/>
            <a:chOff x="3995936" y="2276872"/>
            <a:chExt cx="718443" cy="2088233"/>
          </a:xfrm>
        </p:grpSpPr>
        <p:sp>
          <p:nvSpPr>
            <p:cNvPr id="76" name="Rectangle 75"/>
            <p:cNvSpPr/>
            <p:nvPr/>
          </p:nvSpPr>
          <p:spPr>
            <a:xfrm>
              <a:off x="3995936" y="2276872"/>
              <a:ext cx="72008" cy="2086819"/>
            </a:xfrm>
            <a:prstGeom prst="rect">
              <a:avLst/>
            </a:prstGeom>
            <a:solidFill>
              <a:srgbClr val="FFC00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7" name="Rectangle 76"/>
            <p:cNvSpPr/>
            <p:nvPr/>
          </p:nvSpPr>
          <p:spPr>
            <a:xfrm>
              <a:off x="4067944" y="2276872"/>
              <a:ext cx="72008" cy="2086819"/>
            </a:xfrm>
            <a:prstGeom prst="rect">
              <a:avLst/>
            </a:prstGeom>
            <a:solidFill>
              <a:srgbClr val="FFC00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8" name="Rectangle 77"/>
            <p:cNvSpPr/>
            <p:nvPr/>
          </p:nvSpPr>
          <p:spPr>
            <a:xfrm>
              <a:off x="4139952" y="2276872"/>
              <a:ext cx="72008" cy="2086819"/>
            </a:xfrm>
            <a:prstGeom prst="rect">
              <a:avLst/>
            </a:prstGeom>
            <a:solidFill>
              <a:srgbClr val="FFC00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9" name="Rectangle 78"/>
            <p:cNvSpPr/>
            <p:nvPr/>
          </p:nvSpPr>
          <p:spPr>
            <a:xfrm>
              <a:off x="4211960" y="2276872"/>
              <a:ext cx="72008" cy="2086819"/>
            </a:xfrm>
            <a:prstGeom prst="rect">
              <a:avLst/>
            </a:prstGeom>
            <a:solidFill>
              <a:srgbClr val="FFC00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0" name="Rectangle 79"/>
            <p:cNvSpPr/>
            <p:nvPr/>
          </p:nvSpPr>
          <p:spPr>
            <a:xfrm>
              <a:off x="4283968" y="2276872"/>
              <a:ext cx="72008" cy="2086819"/>
            </a:xfrm>
            <a:prstGeom prst="rect">
              <a:avLst/>
            </a:prstGeom>
            <a:solidFill>
              <a:srgbClr val="FFC00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1" name="Rectangle 80"/>
            <p:cNvSpPr/>
            <p:nvPr/>
          </p:nvSpPr>
          <p:spPr>
            <a:xfrm>
              <a:off x="4355976" y="2276872"/>
              <a:ext cx="72008" cy="2086819"/>
            </a:xfrm>
            <a:prstGeom prst="rect">
              <a:avLst/>
            </a:prstGeom>
            <a:solidFill>
              <a:srgbClr val="FFC00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2" name="Rectangle 81"/>
            <p:cNvSpPr/>
            <p:nvPr/>
          </p:nvSpPr>
          <p:spPr>
            <a:xfrm>
              <a:off x="4427984" y="2276872"/>
              <a:ext cx="72008" cy="2086819"/>
            </a:xfrm>
            <a:prstGeom prst="rect">
              <a:avLst/>
            </a:prstGeom>
            <a:solidFill>
              <a:srgbClr val="FFC00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3" name="Rectangle 82"/>
            <p:cNvSpPr/>
            <p:nvPr/>
          </p:nvSpPr>
          <p:spPr>
            <a:xfrm>
              <a:off x="4499992" y="2276872"/>
              <a:ext cx="72008" cy="2086819"/>
            </a:xfrm>
            <a:prstGeom prst="rect">
              <a:avLst/>
            </a:prstGeom>
            <a:solidFill>
              <a:srgbClr val="FFC00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4" name="Rectangle 83"/>
            <p:cNvSpPr/>
            <p:nvPr/>
          </p:nvSpPr>
          <p:spPr>
            <a:xfrm>
              <a:off x="4572000" y="2276872"/>
              <a:ext cx="72008" cy="2086819"/>
            </a:xfrm>
            <a:prstGeom prst="rect">
              <a:avLst/>
            </a:prstGeom>
            <a:solidFill>
              <a:srgbClr val="FFC00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7" name="Rectangle 86"/>
            <p:cNvSpPr/>
            <p:nvPr/>
          </p:nvSpPr>
          <p:spPr>
            <a:xfrm>
              <a:off x="4644008" y="2276873"/>
              <a:ext cx="70371" cy="2088232"/>
            </a:xfrm>
            <a:prstGeom prst="rect">
              <a:avLst/>
            </a:prstGeom>
            <a:solidFill>
              <a:srgbClr val="FFC00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5" name="Group 113"/>
          <p:cNvGrpSpPr/>
          <p:nvPr/>
        </p:nvGrpSpPr>
        <p:grpSpPr>
          <a:xfrm>
            <a:off x="4644008" y="2348880"/>
            <a:ext cx="720080" cy="2088233"/>
            <a:chOff x="4788024" y="2348880"/>
            <a:chExt cx="720080" cy="2088233"/>
          </a:xfrm>
        </p:grpSpPr>
        <p:sp>
          <p:nvSpPr>
            <p:cNvPr id="88" name="Rectangle 87"/>
            <p:cNvSpPr/>
            <p:nvPr/>
          </p:nvSpPr>
          <p:spPr>
            <a:xfrm>
              <a:off x="4788024" y="2348880"/>
              <a:ext cx="72008" cy="2086819"/>
            </a:xfrm>
            <a:prstGeom prst="rect">
              <a:avLst/>
            </a:prstGeom>
            <a:solidFill>
              <a:srgbClr val="FFC00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9" name="Rectangle 88"/>
            <p:cNvSpPr/>
            <p:nvPr/>
          </p:nvSpPr>
          <p:spPr>
            <a:xfrm>
              <a:off x="4860032" y="2348880"/>
              <a:ext cx="72008" cy="2086819"/>
            </a:xfrm>
            <a:prstGeom prst="rect">
              <a:avLst/>
            </a:prstGeom>
            <a:solidFill>
              <a:srgbClr val="FFC00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0" name="Rectangle 89"/>
            <p:cNvSpPr/>
            <p:nvPr/>
          </p:nvSpPr>
          <p:spPr>
            <a:xfrm>
              <a:off x="4932040" y="2348880"/>
              <a:ext cx="72008" cy="2086819"/>
            </a:xfrm>
            <a:prstGeom prst="rect">
              <a:avLst/>
            </a:prstGeom>
            <a:solidFill>
              <a:srgbClr val="FFC00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1" name="Rectangle 90"/>
            <p:cNvSpPr/>
            <p:nvPr/>
          </p:nvSpPr>
          <p:spPr>
            <a:xfrm>
              <a:off x="5004048" y="2348880"/>
              <a:ext cx="72008" cy="2086819"/>
            </a:xfrm>
            <a:prstGeom prst="rect">
              <a:avLst/>
            </a:prstGeom>
            <a:solidFill>
              <a:srgbClr val="FFC00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2" name="Rectangle 91"/>
            <p:cNvSpPr/>
            <p:nvPr/>
          </p:nvSpPr>
          <p:spPr>
            <a:xfrm>
              <a:off x="5076056" y="2348880"/>
              <a:ext cx="72008" cy="2086819"/>
            </a:xfrm>
            <a:prstGeom prst="rect">
              <a:avLst/>
            </a:prstGeom>
            <a:solidFill>
              <a:srgbClr val="FFC00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3" name="Rectangle 92"/>
            <p:cNvSpPr/>
            <p:nvPr/>
          </p:nvSpPr>
          <p:spPr>
            <a:xfrm>
              <a:off x="5148064" y="2348880"/>
              <a:ext cx="72008" cy="2086819"/>
            </a:xfrm>
            <a:prstGeom prst="rect">
              <a:avLst/>
            </a:prstGeom>
            <a:solidFill>
              <a:srgbClr val="FFC00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4" name="Rectangle 93"/>
            <p:cNvSpPr/>
            <p:nvPr/>
          </p:nvSpPr>
          <p:spPr>
            <a:xfrm>
              <a:off x="5220072" y="2348880"/>
              <a:ext cx="72008" cy="2086819"/>
            </a:xfrm>
            <a:prstGeom prst="rect">
              <a:avLst/>
            </a:prstGeom>
            <a:solidFill>
              <a:srgbClr val="FFC00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5" name="Rectangle 94"/>
            <p:cNvSpPr/>
            <p:nvPr/>
          </p:nvSpPr>
          <p:spPr>
            <a:xfrm>
              <a:off x="5292080" y="2348880"/>
              <a:ext cx="72008" cy="2086819"/>
            </a:xfrm>
            <a:prstGeom prst="rect">
              <a:avLst/>
            </a:prstGeom>
            <a:solidFill>
              <a:srgbClr val="FFC00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7" name="Rectangle 96"/>
            <p:cNvSpPr/>
            <p:nvPr/>
          </p:nvSpPr>
          <p:spPr>
            <a:xfrm>
              <a:off x="5364088" y="2348880"/>
              <a:ext cx="72008" cy="2088233"/>
            </a:xfrm>
            <a:prstGeom prst="rect">
              <a:avLst/>
            </a:prstGeom>
            <a:solidFill>
              <a:srgbClr val="FFC00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8" name="Rectangle 97"/>
            <p:cNvSpPr/>
            <p:nvPr/>
          </p:nvSpPr>
          <p:spPr>
            <a:xfrm>
              <a:off x="5436096" y="2348880"/>
              <a:ext cx="72008" cy="2086819"/>
            </a:xfrm>
            <a:prstGeom prst="rect">
              <a:avLst/>
            </a:prstGeom>
            <a:solidFill>
              <a:srgbClr val="FFC00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6" name="Group 114"/>
          <p:cNvGrpSpPr/>
          <p:nvPr/>
        </p:nvGrpSpPr>
        <p:grpSpPr>
          <a:xfrm>
            <a:off x="5364088" y="2348880"/>
            <a:ext cx="718443" cy="2086819"/>
            <a:chOff x="5508104" y="2348880"/>
            <a:chExt cx="718443" cy="2086819"/>
          </a:xfrm>
        </p:grpSpPr>
        <p:sp>
          <p:nvSpPr>
            <p:cNvPr id="99" name="Rectangle 98"/>
            <p:cNvSpPr/>
            <p:nvPr/>
          </p:nvSpPr>
          <p:spPr>
            <a:xfrm>
              <a:off x="5508104" y="2348880"/>
              <a:ext cx="72008" cy="2086819"/>
            </a:xfrm>
            <a:prstGeom prst="rect">
              <a:avLst/>
            </a:prstGeom>
            <a:solidFill>
              <a:srgbClr val="FFC00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0" name="Rectangle 99"/>
            <p:cNvSpPr/>
            <p:nvPr/>
          </p:nvSpPr>
          <p:spPr>
            <a:xfrm>
              <a:off x="5580112" y="2348880"/>
              <a:ext cx="72008" cy="2086819"/>
            </a:xfrm>
            <a:prstGeom prst="rect">
              <a:avLst/>
            </a:prstGeom>
            <a:solidFill>
              <a:srgbClr val="FFC00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1" name="Rectangle 100"/>
            <p:cNvSpPr/>
            <p:nvPr/>
          </p:nvSpPr>
          <p:spPr>
            <a:xfrm>
              <a:off x="5652120" y="2348880"/>
              <a:ext cx="72008" cy="2086819"/>
            </a:xfrm>
            <a:prstGeom prst="rect">
              <a:avLst/>
            </a:prstGeom>
            <a:solidFill>
              <a:srgbClr val="FFC00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2" name="Rectangle 101"/>
            <p:cNvSpPr/>
            <p:nvPr/>
          </p:nvSpPr>
          <p:spPr>
            <a:xfrm>
              <a:off x="5724128" y="2348880"/>
              <a:ext cx="72008" cy="2086819"/>
            </a:xfrm>
            <a:prstGeom prst="rect">
              <a:avLst/>
            </a:prstGeom>
            <a:solidFill>
              <a:srgbClr val="FFC00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3" name="Rectangle 102"/>
            <p:cNvSpPr/>
            <p:nvPr/>
          </p:nvSpPr>
          <p:spPr>
            <a:xfrm>
              <a:off x="5796136" y="2348880"/>
              <a:ext cx="72008" cy="2086819"/>
            </a:xfrm>
            <a:prstGeom prst="rect">
              <a:avLst/>
            </a:prstGeom>
            <a:solidFill>
              <a:srgbClr val="FFC00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4" name="Rectangle 103"/>
            <p:cNvSpPr/>
            <p:nvPr/>
          </p:nvSpPr>
          <p:spPr>
            <a:xfrm>
              <a:off x="5868144" y="2348880"/>
              <a:ext cx="72008" cy="2086819"/>
            </a:xfrm>
            <a:prstGeom prst="rect">
              <a:avLst/>
            </a:prstGeom>
            <a:solidFill>
              <a:srgbClr val="FFC00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5" name="Rectangle 104"/>
            <p:cNvSpPr/>
            <p:nvPr/>
          </p:nvSpPr>
          <p:spPr>
            <a:xfrm>
              <a:off x="5940152" y="2348880"/>
              <a:ext cx="72008" cy="2086819"/>
            </a:xfrm>
            <a:prstGeom prst="rect">
              <a:avLst/>
            </a:prstGeom>
            <a:solidFill>
              <a:srgbClr val="FFC00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9" name="Rectangle 108"/>
            <p:cNvSpPr/>
            <p:nvPr/>
          </p:nvSpPr>
          <p:spPr>
            <a:xfrm>
              <a:off x="6012160" y="2348880"/>
              <a:ext cx="72008" cy="2086819"/>
            </a:xfrm>
            <a:prstGeom prst="rect">
              <a:avLst/>
            </a:prstGeom>
            <a:solidFill>
              <a:srgbClr val="FFC00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0" name="Rectangle 109"/>
            <p:cNvSpPr/>
            <p:nvPr/>
          </p:nvSpPr>
          <p:spPr>
            <a:xfrm>
              <a:off x="6084168" y="2348880"/>
              <a:ext cx="72008" cy="2086819"/>
            </a:xfrm>
            <a:prstGeom prst="rect">
              <a:avLst/>
            </a:prstGeom>
            <a:solidFill>
              <a:srgbClr val="FFC00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1" name="Rectangle 110"/>
            <p:cNvSpPr/>
            <p:nvPr/>
          </p:nvSpPr>
          <p:spPr>
            <a:xfrm>
              <a:off x="6156176" y="2348880"/>
              <a:ext cx="70371" cy="2086819"/>
            </a:xfrm>
            <a:prstGeom prst="rect">
              <a:avLst/>
            </a:prstGeom>
            <a:solidFill>
              <a:srgbClr val="FFC00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11430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Distribution of Data</a:t>
            </a:r>
          </a:p>
        </p:txBody>
      </p:sp>
      <p:pic>
        <p:nvPicPr>
          <p:cNvPr id="28" name="Picture 27" descr="computer-35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1599267" y="5445224"/>
            <a:ext cx="764704" cy="764704"/>
          </a:xfrm>
          <a:prstGeom prst="rect">
            <a:avLst/>
          </a:prstGeom>
        </p:spPr>
      </p:pic>
      <p:pic>
        <p:nvPicPr>
          <p:cNvPr id="14" name="Picture 13" descr="computer-35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2684934" y="5452368"/>
            <a:ext cx="744622" cy="744622"/>
          </a:xfrm>
          <a:prstGeom prst="rect">
            <a:avLst/>
          </a:prstGeom>
        </p:spPr>
      </p:pic>
      <p:pic>
        <p:nvPicPr>
          <p:cNvPr id="15" name="Picture 14" descr="computer-35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6569174" y="5442842"/>
            <a:ext cx="758619" cy="758619"/>
          </a:xfrm>
          <a:prstGeom prst="rect">
            <a:avLst/>
          </a:prstGeom>
        </p:spPr>
      </p:pic>
      <p:pic>
        <p:nvPicPr>
          <p:cNvPr id="20" name="Picture 19" descr="addin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 cstate="print"/>
          <a:stretch>
            <a:fillRect/>
          </a:stretch>
        </p:blipFill>
        <p:spPr>
          <a:xfrm>
            <a:off x="1900808" y="6380718"/>
            <a:ext cx="107156" cy="214313"/>
          </a:xfrm>
          <a:prstGeom prst="rect">
            <a:avLst/>
          </a:prstGeom>
        </p:spPr>
      </p:pic>
      <p:pic>
        <p:nvPicPr>
          <p:cNvPr id="23" name="Picture 22" descr="addin_tmp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3" cstate="print"/>
          <a:stretch>
            <a:fillRect/>
          </a:stretch>
        </p:blipFill>
        <p:spPr>
          <a:xfrm>
            <a:off x="2987824" y="6381328"/>
            <a:ext cx="128588" cy="214313"/>
          </a:xfrm>
          <a:prstGeom prst="rect">
            <a:avLst/>
          </a:prstGeom>
        </p:spPr>
      </p:pic>
      <p:pic>
        <p:nvPicPr>
          <p:cNvPr id="27" name="Picture 26" descr="addin_tmp.pn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4" cstate="print"/>
          <a:stretch>
            <a:fillRect/>
          </a:stretch>
        </p:blipFill>
        <p:spPr>
          <a:xfrm>
            <a:off x="6876256" y="6381328"/>
            <a:ext cx="126206" cy="142875"/>
          </a:xfrm>
          <a:prstGeom prst="rect">
            <a:avLst/>
          </a:prstGeom>
        </p:spPr>
      </p:pic>
      <p:pic>
        <p:nvPicPr>
          <p:cNvPr id="30" name="Picture 29" descr="addin_tmp.pn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5" cstate="print"/>
          <a:stretch>
            <a:fillRect/>
          </a:stretch>
        </p:blipFill>
        <p:spPr>
          <a:xfrm>
            <a:off x="5148064" y="5713174"/>
            <a:ext cx="727386" cy="82036"/>
          </a:xfrm>
          <a:prstGeom prst="rect">
            <a:avLst/>
          </a:prstGeom>
        </p:spPr>
      </p:pic>
      <p:pic>
        <p:nvPicPr>
          <p:cNvPr id="33" name="Picture 32" descr="computer-35.png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3691235" y="5442843"/>
            <a:ext cx="750287" cy="750287"/>
          </a:xfrm>
          <a:prstGeom prst="rect">
            <a:avLst/>
          </a:prstGeom>
        </p:spPr>
      </p:pic>
      <p:pic>
        <p:nvPicPr>
          <p:cNvPr id="36" name="Picture 35" descr="addin_tmp.png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7" cstate="print"/>
          <a:stretch>
            <a:fillRect/>
          </a:stretch>
        </p:blipFill>
        <p:spPr>
          <a:xfrm>
            <a:off x="3995936" y="6381328"/>
            <a:ext cx="133350" cy="219075"/>
          </a:xfrm>
          <a:prstGeom prst="rect">
            <a:avLst/>
          </a:prstGeom>
        </p:spPr>
      </p:pic>
      <p:pic>
        <p:nvPicPr>
          <p:cNvPr id="41" name="Picture 40" descr="addin_tmp.png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8" cstate="print"/>
          <a:stretch>
            <a:fillRect/>
          </a:stretch>
        </p:blipFill>
        <p:spPr>
          <a:xfrm>
            <a:off x="4211960" y="2924944"/>
            <a:ext cx="828093" cy="864097"/>
          </a:xfrm>
          <a:prstGeom prst="rect">
            <a:avLst/>
          </a:prstGeom>
        </p:spPr>
      </p:pic>
      <p:pic>
        <p:nvPicPr>
          <p:cNvPr id="42" name="Picture 41" descr="addin_tmp.png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5" cstate="print"/>
          <a:stretch>
            <a:fillRect/>
          </a:stretch>
        </p:blipFill>
        <p:spPr>
          <a:xfrm>
            <a:off x="5148064" y="3501008"/>
            <a:ext cx="727386" cy="82036"/>
          </a:xfrm>
          <a:prstGeom prst="rect">
            <a:avLst/>
          </a:prstGeom>
        </p:spPr>
      </p:pic>
      <p:sp>
        <p:nvSpPr>
          <p:cNvPr id="51" name="Down Arrow 50"/>
          <p:cNvSpPr/>
          <p:nvPr/>
        </p:nvSpPr>
        <p:spPr>
          <a:xfrm>
            <a:off x="1907704" y="4869160"/>
            <a:ext cx="288032" cy="432048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2" name="Down Arrow 51"/>
          <p:cNvSpPr/>
          <p:nvPr/>
        </p:nvSpPr>
        <p:spPr>
          <a:xfrm>
            <a:off x="2915816" y="4869160"/>
            <a:ext cx="288032" cy="432048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3" name="Down Arrow 52"/>
          <p:cNvSpPr/>
          <p:nvPr/>
        </p:nvSpPr>
        <p:spPr>
          <a:xfrm>
            <a:off x="3923928" y="4869160"/>
            <a:ext cx="288032" cy="432048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4" name="Down Arrow 53"/>
          <p:cNvSpPr/>
          <p:nvPr/>
        </p:nvSpPr>
        <p:spPr>
          <a:xfrm>
            <a:off x="6804248" y="4869160"/>
            <a:ext cx="288032" cy="432048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5" name="Right Brace 54"/>
          <p:cNvSpPr/>
          <p:nvPr/>
        </p:nvSpPr>
        <p:spPr>
          <a:xfrm rot="16200000">
            <a:off x="4506362" y="696103"/>
            <a:ext cx="275295" cy="2880320"/>
          </a:xfrm>
          <a:prstGeom prst="rightBrace">
            <a:avLst>
              <a:gd name="adj1" fmla="val 28623"/>
              <a:gd name="adj2" fmla="val 5000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6" name="TextBox 55"/>
          <p:cNvSpPr txBox="1"/>
          <p:nvPr/>
        </p:nvSpPr>
        <p:spPr>
          <a:xfrm>
            <a:off x="3563889" y="1484784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 smtClean="0"/>
              <a:t>n </a:t>
            </a:r>
            <a:r>
              <a:rPr lang="en-GB" dirty="0" smtClean="0"/>
              <a:t>= # dual variables</a:t>
            </a:r>
            <a:endParaRPr lang="en-GB" dirty="0"/>
          </a:p>
        </p:txBody>
      </p:sp>
      <p:sp>
        <p:nvSpPr>
          <p:cNvPr id="57" name="Right Brace 56"/>
          <p:cNvSpPr/>
          <p:nvPr/>
        </p:nvSpPr>
        <p:spPr>
          <a:xfrm rot="16200000">
            <a:off x="1945102" y="1797903"/>
            <a:ext cx="218689" cy="744580"/>
          </a:xfrm>
          <a:prstGeom prst="rightBrace">
            <a:avLst>
              <a:gd name="adj1" fmla="val 28623"/>
              <a:gd name="adj2" fmla="val 5000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8" name="Right Brace 57"/>
          <p:cNvSpPr/>
          <p:nvPr/>
        </p:nvSpPr>
        <p:spPr>
          <a:xfrm rot="16200000">
            <a:off x="2950833" y="1795522"/>
            <a:ext cx="218689" cy="744580"/>
          </a:xfrm>
          <a:prstGeom prst="rightBrace">
            <a:avLst>
              <a:gd name="adj1" fmla="val 28623"/>
              <a:gd name="adj2" fmla="val 5000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0" name="Right Brace 59"/>
          <p:cNvSpPr/>
          <p:nvPr/>
        </p:nvSpPr>
        <p:spPr>
          <a:xfrm rot="16200000">
            <a:off x="6837437" y="1790303"/>
            <a:ext cx="218687" cy="744580"/>
          </a:xfrm>
          <a:prstGeom prst="rightBrace">
            <a:avLst>
              <a:gd name="adj1" fmla="val 28623"/>
              <a:gd name="adj2" fmla="val 5000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7" name="Group 159"/>
          <p:cNvGrpSpPr/>
          <p:nvPr/>
        </p:nvGrpSpPr>
        <p:grpSpPr>
          <a:xfrm>
            <a:off x="3203848" y="4509120"/>
            <a:ext cx="720080" cy="69900"/>
            <a:chOff x="3203848" y="2348880"/>
            <a:chExt cx="720080" cy="2088233"/>
          </a:xfrm>
          <a:solidFill>
            <a:srgbClr val="00B0F0"/>
          </a:solidFill>
        </p:grpSpPr>
        <p:sp>
          <p:nvSpPr>
            <p:cNvPr id="161" name="Rectangle 160"/>
            <p:cNvSpPr/>
            <p:nvPr/>
          </p:nvSpPr>
          <p:spPr>
            <a:xfrm>
              <a:off x="3203848" y="2350294"/>
              <a:ext cx="72008" cy="2086819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2" name="Rectangle 161"/>
            <p:cNvSpPr/>
            <p:nvPr/>
          </p:nvSpPr>
          <p:spPr>
            <a:xfrm>
              <a:off x="3275856" y="2348880"/>
              <a:ext cx="72008" cy="2086819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3" name="Rectangle 162"/>
            <p:cNvSpPr/>
            <p:nvPr/>
          </p:nvSpPr>
          <p:spPr>
            <a:xfrm>
              <a:off x="3347864" y="2348880"/>
              <a:ext cx="72008" cy="2086819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4" name="Rectangle 163"/>
            <p:cNvSpPr/>
            <p:nvPr/>
          </p:nvSpPr>
          <p:spPr>
            <a:xfrm>
              <a:off x="3419872" y="2348880"/>
              <a:ext cx="70371" cy="2086819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5" name="Rectangle 164"/>
            <p:cNvSpPr/>
            <p:nvPr/>
          </p:nvSpPr>
          <p:spPr>
            <a:xfrm>
              <a:off x="3491880" y="2348880"/>
              <a:ext cx="72008" cy="2086819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6" name="Rectangle 165"/>
            <p:cNvSpPr/>
            <p:nvPr/>
          </p:nvSpPr>
          <p:spPr>
            <a:xfrm>
              <a:off x="3563888" y="2348880"/>
              <a:ext cx="72008" cy="2086819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7" name="Rectangle 166"/>
            <p:cNvSpPr/>
            <p:nvPr/>
          </p:nvSpPr>
          <p:spPr>
            <a:xfrm>
              <a:off x="3635896" y="2348880"/>
              <a:ext cx="72008" cy="2086819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8" name="Rectangle 167"/>
            <p:cNvSpPr/>
            <p:nvPr/>
          </p:nvSpPr>
          <p:spPr>
            <a:xfrm>
              <a:off x="3707904" y="2348880"/>
              <a:ext cx="70371" cy="2086819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9" name="Rectangle 168"/>
            <p:cNvSpPr/>
            <p:nvPr/>
          </p:nvSpPr>
          <p:spPr>
            <a:xfrm>
              <a:off x="3779912" y="2348880"/>
              <a:ext cx="72008" cy="2086819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0" name="Rectangle 169"/>
            <p:cNvSpPr/>
            <p:nvPr/>
          </p:nvSpPr>
          <p:spPr>
            <a:xfrm>
              <a:off x="3851920" y="2348880"/>
              <a:ext cx="72008" cy="2086819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8" name="Group 170"/>
          <p:cNvGrpSpPr/>
          <p:nvPr/>
        </p:nvGrpSpPr>
        <p:grpSpPr>
          <a:xfrm>
            <a:off x="3923928" y="4509120"/>
            <a:ext cx="718443" cy="69900"/>
            <a:chOff x="3995936" y="2276872"/>
            <a:chExt cx="718443" cy="2088233"/>
          </a:xfrm>
          <a:solidFill>
            <a:srgbClr val="00B0F0"/>
          </a:solidFill>
        </p:grpSpPr>
        <p:sp>
          <p:nvSpPr>
            <p:cNvPr id="172" name="Rectangle 171"/>
            <p:cNvSpPr/>
            <p:nvPr/>
          </p:nvSpPr>
          <p:spPr>
            <a:xfrm>
              <a:off x="3995936" y="2276872"/>
              <a:ext cx="72008" cy="2086819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3" name="Rectangle 172"/>
            <p:cNvSpPr/>
            <p:nvPr/>
          </p:nvSpPr>
          <p:spPr>
            <a:xfrm>
              <a:off x="4067944" y="2276872"/>
              <a:ext cx="72008" cy="2086819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4" name="Rectangle 173"/>
            <p:cNvSpPr/>
            <p:nvPr/>
          </p:nvSpPr>
          <p:spPr>
            <a:xfrm>
              <a:off x="4139952" y="2276872"/>
              <a:ext cx="72008" cy="2086819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5" name="Rectangle 174"/>
            <p:cNvSpPr/>
            <p:nvPr/>
          </p:nvSpPr>
          <p:spPr>
            <a:xfrm>
              <a:off x="4211960" y="2276872"/>
              <a:ext cx="72008" cy="2086819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6" name="Rectangle 175"/>
            <p:cNvSpPr/>
            <p:nvPr/>
          </p:nvSpPr>
          <p:spPr>
            <a:xfrm>
              <a:off x="4283968" y="2276872"/>
              <a:ext cx="72008" cy="2086819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7" name="Rectangle 176"/>
            <p:cNvSpPr/>
            <p:nvPr/>
          </p:nvSpPr>
          <p:spPr>
            <a:xfrm>
              <a:off x="4355976" y="2276872"/>
              <a:ext cx="72008" cy="2086819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8" name="Rectangle 177"/>
            <p:cNvSpPr/>
            <p:nvPr/>
          </p:nvSpPr>
          <p:spPr>
            <a:xfrm>
              <a:off x="4427984" y="2276872"/>
              <a:ext cx="72008" cy="2086819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9" name="Rectangle 178"/>
            <p:cNvSpPr/>
            <p:nvPr/>
          </p:nvSpPr>
          <p:spPr>
            <a:xfrm>
              <a:off x="4499992" y="2276872"/>
              <a:ext cx="72008" cy="2086819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0" name="Rectangle 179"/>
            <p:cNvSpPr/>
            <p:nvPr/>
          </p:nvSpPr>
          <p:spPr>
            <a:xfrm>
              <a:off x="4572000" y="2276872"/>
              <a:ext cx="72008" cy="2086819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1" name="Rectangle 180"/>
            <p:cNvSpPr/>
            <p:nvPr/>
          </p:nvSpPr>
          <p:spPr>
            <a:xfrm>
              <a:off x="4644008" y="2276873"/>
              <a:ext cx="70371" cy="2088232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9" name="Group 181"/>
          <p:cNvGrpSpPr/>
          <p:nvPr/>
        </p:nvGrpSpPr>
        <p:grpSpPr>
          <a:xfrm>
            <a:off x="4644008" y="4509120"/>
            <a:ext cx="720080" cy="69900"/>
            <a:chOff x="4788024" y="2348880"/>
            <a:chExt cx="720080" cy="2088233"/>
          </a:xfrm>
          <a:solidFill>
            <a:srgbClr val="00B0F0"/>
          </a:solidFill>
        </p:grpSpPr>
        <p:sp>
          <p:nvSpPr>
            <p:cNvPr id="183" name="Rectangle 182"/>
            <p:cNvSpPr/>
            <p:nvPr/>
          </p:nvSpPr>
          <p:spPr>
            <a:xfrm>
              <a:off x="4788024" y="2348880"/>
              <a:ext cx="72008" cy="2086819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4" name="Rectangle 183"/>
            <p:cNvSpPr/>
            <p:nvPr/>
          </p:nvSpPr>
          <p:spPr>
            <a:xfrm>
              <a:off x="4860032" y="2348880"/>
              <a:ext cx="72008" cy="2086819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5" name="Rectangle 184"/>
            <p:cNvSpPr/>
            <p:nvPr/>
          </p:nvSpPr>
          <p:spPr>
            <a:xfrm>
              <a:off x="4932040" y="2348880"/>
              <a:ext cx="72008" cy="2086819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6" name="Rectangle 185"/>
            <p:cNvSpPr/>
            <p:nvPr/>
          </p:nvSpPr>
          <p:spPr>
            <a:xfrm>
              <a:off x="5004048" y="2348880"/>
              <a:ext cx="72008" cy="2086819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7" name="Rectangle 186"/>
            <p:cNvSpPr/>
            <p:nvPr/>
          </p:nvSpPr>
          <p:spPr>
            <a:xfrm>
              <a:off x="5076056" y="2348880"/>
              <a:ext cx="72008" cy="2086819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8" name="Rectangle 187"/>
            <p:cNvSpPr/>
            <p:nvPr/>
          </p:nvSpPr>
          <p:spPr>
            <a:xfrm>
              <a:off x="5148064" y="2348880"/>
              <a:ext cx="72008" cy="2086819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9" name="Rectangle 188"/>
            <p:cNvSpPr/>
            <p:nvPr/>
          </p:nvSpPr>
          <p:spPr>
            <a:xfrm>
              <a:off x="5220072" y="2348880"/>
              <a:ext cx="72008" cy="2086819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0" name="Rectangle 189"/>
            <p:cNvSpPr/>
            <p:nvPr/>
          </p:nvSpPr>
          <p:spPr>
            <a:xfrm>
              <a:off x="5292080" y="2348880"/>
              <a:ext cx="72008" cy="2086819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1" name="Rectangle 190"/>
            <p:cNvSpPr/>
            <p:nvPr/>
          </p:nvSpPr>
          <p:spPr>
            <a:xfrm>
              <a:off x="5364088" y="2348880"/>
              <a:ext cx="72008" cy="2088233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2" name="Rectangle 191"/>
            <p:cNvSpPr/>
            <p:nvPr/>
          </p:nvSpPr>
          <p:spPr>
            <a:xfrm>
              <a:off x="5436096" y="2348880"/>
              <a:ext cx="72008" cy="2086819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0" name="Group 192"/>
          <p:cNvGrpSpPr/>
          <p:nvPr/>
        </p:nvGrpSpPr>
        <p:grpSpPr>
          <a:xfrm>
            <a:off x="5364088" y="4509120"/>
            <a:ext cx="718443" cy="69900"/>
            <a:chOff x="5508104" y="2348880"/>
            <a:chExt cx="718443" cy="2086819"/>
          </a:xfrm>
          <a:solidFill>
            <a:srgbClr val="00B0F0"/>
          </a:solidFill>
        </p:grpSpPr>
        <p:sp>
          <p:nvSpPr>
            <p:cNvPr id="194" name="Rectangle 193"/>
            <p:cNvSpPr/>
            <p:nvPr/>
          </p:nvSpPr>
          <p:spPr>
            <a:xfrm>
              <a:off x="5508104" y="2348880"/>
              <a:ext cx="72008" cy="2086819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5" name="Rectangle 194"/>
            <p:cNvSpPr/>
            <p:nvPr/>
          </p:nvSpPr>
          <p:spPr>
            <a:xfrm>
              <a:off x="5580112" y="2348880"/>
              <a:ext cx="72008" cy="2086819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6" name="Rectangle 195"/>
            <p:cNvSpPr/>
            <p:nvPr/>
          </p:nvSpPr>
          <p:spPr>
            <a:xfrm>
              <a:off x="5652120" y="2348880"/>
              <a:ext cx="72008" cy="2086819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7" name="Rectangle 196"/>
            <p:cNvSpPr/>
            <p:nvPr/>
          </p:nvSpPr>
          <p:spPr>
            <a:xfrm>
              <a:off x="5724128" y="2348880"/>
              <a:ext cx="72008" cy="2086819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8" name="Rectangle 197"/>
            <p:cNvSpPr/>
            <p:nvPr/>
          </p:nvSpPr>
          <p:spPr>
            <a:xfrm>
              <a:off x="5796136" y="2348880"/>
              <a:ext cx="72008" cy="2086819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9" name="Rectangle 198"/>
            <p:cNvSpPr/>
            <p:nvPr/>
          </p:nvSpPr>
          <p:spPr>
            <a:xfrm>
              <a:off x="5868144" y="2348880"/>
              <a:ext cx="72008" cy="2086819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0" name="Rectangle 199"/>
            <p:cNvSpPr/>
            <p:nvPr/>
          </p:nvSpPr>
          <p:spPr>
            <a:xfrm>
              <a:off x="5940152" y="2348880"/>
              <a:ext cx="72008" cy="2086819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1" name="Rectangle 200"/>
            <p:cNvSpPr/>
            <p:nvPr/>
          </p:nvSpPr>
          <p:spPr>
            <a:xfrm>
              <a:off x="6012160" y="2348880"/>
              <a:ext cx="72008" cy="2086819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2" name="Rectangle 201"/>
            <p:cNvSpPr/>
            <p:nvPr/>
          </p:nvSpPr>
          <p:spPr>
            <a:xfrm>
              <a:off x="6084168" y="2348880"/>
              <a:ext cx="72008" cy="2086819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3" name="Rectangle 202"/>
            <p:cNvSpPr/>
            <p:nvPr/>
          </p:nvSpPr>
          <p:spPr>
            <a:xfrm>
              <a:off x="6156176" y="2348880"/>
              <a:ext cx="70371" cy="2086819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222" name="TextBox 221"/>
          <p:cNvSpPr txBox="1"/>
          <p:nvPr/>
        </p:nvSpPr>
        <p:spPr>
          <a:xfrm>
            <a:off x="6540272" y="1384339"/>
            <a:ext cx="2016224" cy="40011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000" dirty="0" smtClean="0"/>
              <a:t>Data matrix</a:t>
            </a:r>
            <a:endParaRPr lang="en-GB" sz="2000" dirty="0"/>
          </a:p>
        </p:txBody>
      </p:sp>
      <p:cxnSp>
        <p:nvCxnSpPr>
          <p:cNvPr id="223" name="Straight Arrow Connector 222"/>
          <p:cNvCxnSpPr>
            <a:stCxn id="222" idx="2"/>
          </p:cNvCxnSpPr>
          <p:nvPr/>
        </p:nvCxnSpPr>
        <p:spPr>
          <a:xfrm flipH="1">
            <a:off x="6244046" y="1784449"/>
            <a:ext cx="1304338" cy="762808"/>
          </a:xfrm>
          <a:prstGeom prst="straightConnector1">
            <a:avLst/>
          </a:prstGeom>
          <a:ln w="76200">
            <a:solidFill>
              <a:srgbClr val="FFC000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 descr="latex-image-1.pdf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12" y="1412776"/>
            <a:ext cx="194934" cy="564282"/>
          </a:xfrm>
          <a:prstGeom prst="rect">
            <a:avLst/>
          </a:prstGeom>
        </p:spPr>
      </p:pic>
      <p:pic>
        <p:nvPicPr>
          <p:cNvPr id="124" name="Picture 123" descr="latex-image-1.pdf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824" y="1412776"/>
            <a:ext cx="194934" cy="564282"/>
          </a:xfrm>
          <a:prstGeom prst="rect">
            <a:avLst/>
          </a:prstGeom>
        </p:spPr>
      </p:pic>
      <p:pic>
        <p:nvPicPr>
          <p:cNvPr id="125" name="Picture 124" descr="latex-image-1.pdf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936" y="1412776"/>
            <a:ext cx="194934" cy="564282"/>
          </a:xfrm>
          <a:prstGeom prst="rect">
            <a:avLst/>
          </a:prstGeom>
        </p:spPr>
      </p:pic>
      <p:pic>
        <p:nvPicPr>
          <p:cNvPr id="126" name="Picture 125" descr="latex-image-1.pdf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6256" y="1412776"/>
            <a:ext cx="194934" cy="564282"/>
          </a:xfrm>
          <a:prstGeom prst="rect">
            <a:avLst/>
          </a:prstGeom>
        </p:spPr>
      </p:pic>
      <p:sp>
        <p:nvSpPr>
          <p:cNvPr id="59" name="Right Brace 58"/>
          <p:cNvSpPr/>
          <p:nvPr/>
        </p:nvSpPr>
        <p:spPr>
          <a:xfrm rot="16200000">
            <a:off x="3961327" y="1797902"/>
            <a:ext cx="218687" cy="744580"/>
          </a:xfrm>
          <a:prstGeom prst="rightBrace">
            <a:avLst>
              <a:gd name="adj1" fmla="val 28623"/>
              <a:gd name="adj2" fmla="val 5000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3" name="Picture 12" descr="latex-image-1.pdf"/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4653136"/>
            <a:ext cx="228600" cy="190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8641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20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4.07407E-6 L -0.16528 0.00023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3" y="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4.07407E-6 L -0.13402 4.07407E-6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7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4.07407E-6 L 0.13385 4.07407E-6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" y="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4.07407E-6 L -0.10104 4.07407E-6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1" y="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2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2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1.11022E-16 L -0.16545 1.11022E-16 " pathEditMode="relative" rAng="0" ptsTypes="AA">
                                      <p:cBhvr>
                                        <p:cTn id="5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3" y="0"/>
                                    </p:animMotion>
                                  </p:childTnLst>
                                </p:cTn>
                              </p:par>
                              <p:par>
                                <p:cTn id="56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1.11022E-16 L -0.1342 1.11022E-16 " pathEditMode="relative" rAng="0" ptsTypes="AA">
                                      <p:cBhvr>
                                        <p:cTn id="5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7" y="0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1.11022E-16 L 0.13385 1.11022E-16 " pathEditMode="relative" rAng="0" ptsTypes="AA">
                                      <p:cBhvr>
                                        <p:cTn id="5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" y="0"/>
                                    </p:animMotion>
                                  </p:childTnLst>
                                </p:cTn>
                              </p:par>
                              <p:par>
                                <p:cTn id="60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1.11022E-16 L -0.10139 0.00023 " pathEditMode="relative" rAng="0" ptsTypes="AA">
                                      <p:cBhvr>
                                        <p:cTn id="6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1" y="0"/>
                                    </p:animMotion>
                                  </p:childTnLst>
                                </p:cTn>
                              </p:par>
                              <p:par>
                                <p:cTn id="6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animBg="1"/>
      <p:bldP spid="52" grpId="0" animBg="1"/>
      <p:bldP spid="53" grpId="0" animBg="1"/>
      <p:bldP spid="54" grpId="0" animBg="1"/>
      <p:bldP spid="55" grpId="0" animBg="1"/>
      <p:bldP spid="56" grpId="0"/>
      <p:bldP spid="57" grpId="0" animBg="1"/>
      <p:bldP spid="58" grpId="0" animBg="1"/>
      <p:bldP spid="60" grpId="0" animBg="1"/>
      <p:bldP spid="222" grpId="0" animBg="1"/>
      <p:bldP spid="59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11430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Distributed </a:t>
            </a:r>
            <a:r>
              <a:rPr lang="en-GB" dirty="0" smtClean="0"/>
              <a:t>Sampling</a:t>
            </a:r>
            <a:endParaRPr lang="en-GB" dirty="0"/>
          </a:p>
        </p:txBody>
      </p:sp>
      <p:grpSp>
        <p:nvGrpSpPr>
          <p:cNvPr id="3" name="Group 159"/>
          <p:cNvGrpSpPr/>
          <p:nvPr/>
        </p:nvGrpSpPr>
        <p:grpSpPr>
          <a:xfrm>
            <a:off x="1691680" y="4509120"/>
            <a:ext cx="720080" cy="69900"/>
            <a:chOff x="3203848" y="2348880"/>
            <a:chExt cx="720080" cy="2088233"/>
          </a:xfrm>
          <a:solidFill>
            <a:srgbClr val="00B0F0"/>
          </a:solidFill>
        </p:grpSpPr>
        <p:sp>
          <p:nvSpPr>
            <p:cNvPr id="161" name="Rectangle 160"/>
            <p:cNvSpPr/>
            <p:nvPr/>
          </p:nvSpPr>
          <p:spPr>
            <a:xfrm>
              <a:off x="3203848" y="2350294"/>
              <a:ext cx="72008" cy="2086819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2" name="Rectangle 161"/>
            <p:cNvSpPr/>
            <p:nvPr/>
          </p:nvSpPr>
          <p:spPr>
            <a:xfrm>
              <a:off x="3275856" y="2348880"/>
              <a:ext cx="72008" cy="2086819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3" name="Rectangle 162"/>
            <p:cNvSpPr/>
            <p:nvPr/>
          </p:nvSpPr>
          <p:spPr>
            <a:xfrm>
              <a:off x="3347864" y="2348880"/>
              <a:ext cx="72008" cy="2086819"/>
            </a:xfrm>
            <a:prstGeom prst="rect">
              <a:avLst/>
            </a:prstGeom>
            <a:solidFill>
              <a:srgbClr val="FF000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4" name="Rectangle 163"/>
            <p:cNvSpPr/>
            <p:nvPr/>
          </p:nvSpPr>
          <p:spPr>
            <a:xfrm>
              <a:off x="3419872" y="2348880"/>
              <a:ext cx="70371" cy="2086819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5" name="Rectangle 164"/>
            <p:cNvSpPr/>
            <p:nvPr/>
          </p:nvSpPr>
          <p:spPr>
            <a:xfrm>
              <a:off x="3491880" y="2348880"/>
              <a:ext cx="72008" cy="2086819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6" name="Rectangle 165"/>
            <p:cNvSpPr/>
            <p:nvPr/>
          </p:nvSpPr>
          <p:spPr>
            <a:xfrm>
              <a:off x="3563888" y="2348880"/>
              <a:ext cx="72008" cy="2086819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7" name="Rectangle 166"/>
            <p:cNvSpPr/>
            <p:nvPr/>
          </p:nvSpPr>
          <p:spPr>
            <a:xfrm>
              <a:off x="3635896" y="2348880"/>
              <a:ext cx="72008" cy="2086819"/>
            </a:xfrm>
            <a:prstGeom prst="rect">
              <a:avLst/>
            </a:prstGeom>
            <a:solidFill>
              <a:srgbClr val="FF000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8" name="Rectangle 167"/>
            <p:cNvSpPr/>
            <p:nvPr/>
          </p:nvSpPr>
          <p:spPr>
            <a:xfrm>
              <a:off x="3707904" y="2348880"/>
              <a:ext cx="70371" cy="2086819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9" name="Rectangle 168"/>
            <p:cNvSpPr/>
            <p:nvPr/>
          </p:nvSpPr>
          <p:spPr>
            <a:xfrm>
              <a:off x="3779912" y="2348880"/>
              <a:ext cx="72008" cy="2086819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0" name="Rectangle 169"/>
            <p:cNvSpPr/>
            <p:nvPr/>
          </p:nvSpPr>
          <p:spPr>
            <a:xfrm>
              <a:off x="3851920" y="2348880"/>
              <a:ext cx="72008" cy="2086819"/>
            </a:xfrm>
            <a:prstGeom prst="rect">
              <a:avLst/>
            </a:prstGeom>
            <a:solidFill>
              <a:srgbClr val="FF000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4" name="Group 170"/>
          <p:cNvGrpSpPr/>
          <p:nvPr/>
        </p:nvGrpSpPr>
        <p:grpSpPr>
          <a:xfrm>
            <a:off x="2687886" y="4509120"/>
            <a:ext cx="718443" cy="69900"/>
            <a:chOff x="3995936" y="2276872"/>
            <a:chExt cx="718443" cy="2088233"/>
          </a:xfrm>
          <a:solidFill>
            <a:srgbClr val="00B0F0"/>
          </a:solidFill>
        </p:grpSpPr>
        <p:sp>
          <p:nvSpPr>
            <p:cNvPr id="172" name="Rectangle 171"/>
            <p:cNvSpPr/>
            <p:nvPr/>
          </p:nvSpPr>
          <p:spPr>
            <a:xfrm>
              <a:off x="3995936" y="2276872"/>
              <a:ext cx="72008" cy="2086819"/>
            </a:xfrm>
            <a:prstGeom prst="rect">
              <a:avLst/>
            </a:prstGeom>
            <a:solidFill>
              <a:srgbClr val="FF000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3" name="Rectangle 172"/>
            <p:cNvSpPr/>
            <p:nvPr/>
          </p:nvSpPr>
          <p:spPr>
            <a:xfrm>
              <a:off x="4067944" y="2276872"/>
              <a:ext cx="72008" cy="2086819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4" name="Rectangle 173"/>
            <p:cNvSpPr/>
            <p:nvPr/>
          </p:nvSpPr>
          <p:spPr>
            <a:xfrm>
              <a:off x="4139952" y="2276872"/>
              <a:ext cx="72008" cy="2086819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5" name="Rectangle 174"/>
            <p:cNvSpPr/>
            <p:nvPr/>
          </p:nvSpPr>
          <p:spPr>
            <a:xfrm>
              <a:off x="4211960" y="2276872"/>
              <a:ext cx="72008" cy="2086819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6" name="Rectangle 175"/>
            <p:cNvSpPr/>
            <p:nvPr/>
          </p:nvSpPr>
          <p:spPr>
            <a:xfrm>
              <a:off x="4283968" y="2276872"/>
              <a:ext cx="72008" cy="2086819"/>
            </a:xfrm>
            <a:prstGeom prst="rect">
              <a:avLst/>
            </a:prstGeom>
            <a:solidFill>
              <a:srgbClr val="FF000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7" name="Rectangle 176"/>
            <p:cNvSpPr/>
            <p:nvPr/>
          </p:nvSpPr>
          <p:spPr>
            <a:xfrm>
              <a:off x="4355976" y="2276872"/>
              <a:ext cx="72008" cy="2086819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8" name="Rectangle 177"/>
            <p:cNvSpPr/>
            <p:nvPr/>
          </p:nvSpPr>
          <p:spPr>
            <a:xfrm>
              <a:off x="4427984" y="2276872"/>
              <a:ext cx="72008" cy="2086819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9" name="Rectangle 178"/>
            <p:cNvSpPr/>
            <p:nvPr/>
          </p:nvSpPr>
          <p:spPr>
            <a:xfrm>
              <a:off x="4499992" y="2276872"/>
              <a:ext cx="72008" cy="2086819"/>
            </a:xfrm>
            <a:prstGeom prst="rect">
              <a:avLst/>
            </a:prstGeom>
            <a:solidFill>
              <a:srgbClr val="FF000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0" name="Rectangle 179"/>
            <p:cNvSpPr/>
            <p:nvPr/>
          </p:nvSpPr>
          <p:spPr>
            <a:xfrm>
              <a:off x="4572000" y="2276872"/>
              <a:ext cx="72008" cy="2086819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1" name="Rectangle 180"/>
            <p:cNvSpPr/>
            <p:nvPr/>
          </p:nvSpPr>
          <p:spPr>
            <a:xfrm>
              <a:off x="4644008" y="2276873"/>
              <a:ext cx="70371" cy="2088232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5" name="Group 181"/>
          <p:cNvGrpSpPr/>
          <p:nvPr/>
        </p:nvGrpSpPr>
        <p:grpSpPr>
          <a:xfrm>
            <a:off x="3713138" y="4510088"/>
            <a:ext cx="720080" cy="69900"/>
            <a:chOff x="4788024" y="2348880"/>
            <a:chExt cx="720080" cy="2088233"/>
          </a:xfrm>
          <a:solidFill>
            <a:srgbClr val="00B0F0"/>
          </a:solidFill>
        </p:grpSpPr>
        <p:sp>
          <p:nvSpPr>
            <p:cNvPr id="183" name="Rectangle 182"/>
            <p:cNvSpPr/>
            <p:nvPr/>
          </p:nvSpPr>
          <p:spPr>
            <a:xfrm>
              <a:off x="4788024" y="2348880"/>
              <a:ext cx="72008" cy="2086819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4" name="Rectangle 183"/>
            <p:cNvSpPr/>
            <p:nvPr/>
          </p:nvSpPr>
          <p:spPr>
            <a:xfrm>
              <a:off x="4860032" y="2348880"/>
              <a:ext cx="72008" cy="2086819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5" name="Rectangle 184"/>
            <p:cNvSpPr/>
            <p:nvPr/>
          </p:nvSpPr>
          <p:spPr>
            <a:xfrm>
              <a:off x="4932040" y="2348880"/>
              <a:ext cx="72008" cy="2086819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6" name="Rectangle 185"/>
            <p:cNvSpPr/>
            <p:nvPr/>
          </p:nvSpPr>
          <p:spPr>
            <a:xfrm>
              <a:off x="5004048" y="2348880"/>
              <a:ext cx="72008" cy="2086819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7" name="Rectangle 186"/>
            <p:cNvSpPr/>
            <p:nvPr/>
          </p:nvSpPr>
          <p:spPr>
            <a:xfrm>
              <a:off x="5076056" y="2348880"/>
              <a:ext cx="72008" cy="2086819"/>
            </a:xfrm>
            <a:prstGeom prst="rect">
              <a:avLst/>
            </a:prstGeom>
            <a:solidFill>
              <a:srgbClr val="FF000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8" name="Rectangle 187"/>
            <p:cNvSpPr/>
            <p:nvPr/>
          </p:nvSpPr>
          <p:spPr>
            <a:xfrm>
              <a:off x="5148064" y="2348880"/>
              <a:ext cx="72008" cy="2086819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9" name="Rectangle 188"/>
            <p:cNvSpPr/>
            <p:nvPr/>
          </p:nvSpPr>
          <p:spPr>
            <a:xfrm>
              <a:off x="5220072" y="2348880"/>
              <a:ext cx="72008" cy="2086819"/>
            </a:xfrm>
            <a:prstGeom prst="rect">
              <a:avLst/>
            </a:prstGeom>
            <a:solidFill>
              <a:srgbClr val="FF000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0" name="Rectangle 189"/>
            <p:cNvSpPr/>
            <p:nvPr/>
          </p:nvSpPr>
          <p:spPr>
            <a:xfrm>
              <a:off x="5292080" y="2348880"/>
              <a:ext cx="72008" cy="2086819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1" name="Rectangle 190"/>
            <p:cNvSpPr/>
            <p:nvPr/>
          </p:nvSpPr>
          <p:spPr>
            <a:xfrm>
              <a:off x="5364088" y="2348880"/>
              <a:ext cx="72008" cy="2088233"/>
            </a:xfrm>
            <a:prstGeom prst="rect">
              <a:avLst/>
            </a:prstGeom>
            <a:solidFill>
              <a:srgbClr val="FF000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2" name="Rectangle 191"/>
            <p:cNvSpPr/>
            <p:nvPr/>
          </p:nvSpPr>
          <p:spPr>
            <a:xfrm>
              <a:off x="5436096" y="2348880"/>
              <a:ext cx="72008" cy="2086819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6" name="Group 192"/>
          <p:cNvGrpSpPr/>
          <p:nvPr/>
        </p:nvGrpSpPr>
        <p:grpSpPr>
          <a:xfrm>
            <a:off x="6588224" y="4509120"/>
            <a:ext cx="718443" cy="69900"/>
            <a:chOff x="5508104" y="2348880"/>
            <a:chExt cx="718443" cy="2086819"/>
          </a:xfrm>
          <a:solidFill>
            <a:srgbClr val="00B0F0"/>
          </a:solidFill>
        </p:grpSpPr>
        <p:sp>
          <p:nvSpPr>
            <p:cNvPr id="194" name="Rectangle 193"/>
            <p:cNvSpPr/>
            <p:nvPr/>
          </p:nvSpPr>
          <p:spPr>
            <a:xfrm>
              <a:off x="5508104" y="2348880"/>
              <a:ext cx="72008" cy="2086819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5" name="Rectangle 194"/>
            <p:cNvSpPr/>
            <p:nvPr/>
          </p:nvSpPr>
          <p:spPr>
            <a:xfrm>
              <a:off x="5580112" y="2348880"/>
              <a:ext cx="72008" cy="2086819"/>
            </a:xfrm>
            <a:prstGeom prst="rect">
              <a:avLst/>
            </a:prstGeom>
            <a:solidFill>
              <a:srgbClr val="FF000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6" name="Rectangle 195"/>
            <p:cNvSpPr/>
            <p:nvPr/>
          </p:nvSpPr>
          <p:spPr>
            <a:xfrm>
              <a:off x="5652120" y="2348880"/>
              <a:ext cx="72008" cy="2086819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7" name="Rectangle 196"/>
            <p:cNvSpPr/>
            <p:nvPr/>
          </p:nvSpPr>
          <p:spPr>
            <a:xfrm>
              <a:off x="5724128" y="2348880"/>
              <a:ext cx="72008" cy="2086819"/>
            </a:xfrm>
            <a:prstGeom prst="rect">
              <a:avLst/>
            </a:prstGeom>
            <a:solidFill>
              <a:srgbClr val="FF000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8" name="Rectangle 197"/>
            <p:cNvSpPr/>
            <p:nvPr/>
          </p:nvSpPr>
          <p:spPr>
            <a:xfrm>
              <a:off x="5796136" y="2348880"/>
              <a:ext cx="72008" cy="2086819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9" name="Rectangle 198"/>
            <p:cNvSpPr/>
            <p:nvPr/>
          </p:nvSpPr>
          <p:spPr>
            <a:xfrm>
              <a:off x="5868144" y="2348880"/>
              <a:ext cx="72008" cy="2086819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0" name="Rectangle 199"/>
            <p:cNvSpPr/>
            <p:nvPr/>
          </p:nvSpPr>
          <p:spPr>
            <a:xfrm>
              <a:off x="5940152" y="2348880"/>
              <a:ext cx="72008" cy="2086819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1" name="Rectangle 200"/>
            <p:cNvSpPr/>
            <p:nvPr/>
          </p:nvSpPr>
          <p:spPr>
            <a:xfrm>
              <a:off x="6012160" y="2348880"/>
              <a:ext cx="72008" cy="2086819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2" name="Rectangle 201"/>
            <p:cNvSpPr/>
            <p:nvPr/>
          </p:nvSpPr>
          <p:spPr>
            <a:xfrm>
              <a:off x="6084168" y="2348880"/>
              <a:ext cx="72008" cy="2086819"/>
            </a:xfrm>
            <a:prstGeom prst="rect">
              <a:avLst/>
            </a:prstGeom>
            <a:solidFill>
              <a:srgbClr val="FF000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3" name="Rectangle 202"/>
            <p:cNvSpPr/>
            <p:nvPr/>
          </p:nvSpPr>
          <p:spPr>
            <a:xfrm>
              <a:off x="6156176" y="2348880"/>
              <a:ext cx="70371" cy="2086819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7" name="Group 105"/>
          <p:cNvGrpSpPr/>
          <p:nvPr/>
        </p:nvGrpSpPr>
        <p:grpSpPr>
          <a:xfrm>
            <a:off x="1691680" y="2348880"/>
            <a:ext cx="720080" cy="2088233"/>
            <a:chOff x="3203848" y="2348880"/>
            <a:chExt cx="720080" cy="2088233"/>
          </a:xfrm>
          <a:solidFill>
            <a:srgbClr val="FFC000"/>
          </a:solidFill>
        </p:grpSpPr>
        <p:sp>
          <p:nvSpPr>
            <p:cNvPr id="149" name="Rectangle 148"/>
            <p:cNvSpPr/>
            <p:nvPr/>
          </p:nvSpPr>
          <p:spPr>
            <a:xfrm>
              <a:off x="3203848" y="2350294"/>
              <a:ext cx="72008" cy="2086819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0" name="Rectangle 149"/>
            <p:cNvSpPr/>
            <p:nvPr/>
          </p:nvSpPr>
          <p:spPr>
            <a:xfrm>
              <a:off x="3275856" y="2348880"/>
              <a:ext cx="72008" cy="2086819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1" name="Rectangle 150"/>
            <p:cNvSpPr/>
            <p:nvPr/>
          </p:nvSpPr>
          <p:spPr>
            <a:xfrm>
              <a:off x="3347864" y="2348880"/>
              <a:ext cx="72008" cy="2086819"/>
            </a:xfrm>
            <a:prstGeom prst="rect">
              <a:avLst/>
            </a:prstGeom>
            <a:solidFill>
              <a:srgbClr val="FF000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2" name="Rectangle 151"/>
            <p:cNvSpPr/>
            <p:nvPr/>
          </p:nvSpPr>
          <p:spPr>
            <a:xfrm>
              <a:off x="3419872" y="2348880"/>
              <a:ext cx="70371" cy="2086819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3" name="Rectangle 152"/>
            <p:cNvSpPr/>
            <p:nvPr/>
          </p:nvSpPr>
          <p:spPr>
            <a:xfrm>
              <a:off x="3491880" y="2348880"/>
              <a:ext cx="72008" cy="2086819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4" name="Rectangle 153"/>
            <p:cNvSpPr/>
            <p:nvPr/>
          </p:nvSpPr>
          <p:spPr>
            <a:xfrm>
              <a:off x="3563888" y="2348880"/>
              <a:ext cx="72008" cy="2086819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5" name="Rectangle 154"/>
            <p:cNvSpPr/>
            <p:nvPr/>
          </p:nvSpPr>
          <p:spPr>
            <a:xfrm>
              <a:off x="3635896" y="2348880"/>
              <a:ext cx="72008" cy="2086819"/>
            </a:xfrm>
            <a:prstGeom prst="rect">
              <a:avLst/>
            </a:prstGeom>
            <a:solidFill>
              <a:srgbClr val="FF000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6" name="Rectangle 155"/>
            <p:cNvSpPr/>
            <p:nvPr/>
          </p:nvSpPr>
          <p:spPr>
            <a:xfrm>
              <a:off x="3707904" y="2348880"/>
              <a:ext cx="70371" cy="2086819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7" name="Rectangle 156"/>
            <p:cNvSpPr/>
            <p:nvPr/>
          </p:nvSpPr>
          <p:spPr>
            <a:xfrm>
              <a:off x="3779912" y="2348880"/>
              <a:ext cx="72008" cy="2086819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8" name="Rectangle 157"/>
            <p:cNvSpPr/>
            <p:nvPr/>
          </p:nvSpPr>
          <p:spPr>
            <a:xfrm>
              <a:off x="3851920" y="2348880"/>
              <a:ext cx="72008" cy="2086819"/>
            </a:xfrm>
            <a:prstGeom prst="rect">
              <a:avLst/>
            </a:prstGeom>
            <a:solidFill>
              <a:srgbClr val="FF000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8" name="Group 112"/>
          <p:cNvGrpSpPr/>
          <p:nvPr/>
        </p:nvGrpSpPr>
        <p:grpSpPr>
          <a:xfrm>
            <a:off x="2689101" y="2346772"/>
            <a:ext cx="718443" cy="2088233"/>
            <a:chOff x="3995936" y="2276872"/>
            <a:chExt cx="718443" cy="2088233"/>
          </a:xfrm>
          <a:solidFill>
            <a:srgbClr val="FFC000"/>
          </a:solidFill>
        </p:grpSpPr>
        <p:sp>
          <p:nvSpPr>
            <p:cNvPr id="160" name="Rectangle 159"/>
            <p:cNvSpPr/>
            <p:nvPr/>
          </p:nvSpPr>
          <p:spPr>
            <a:xfrm>
              <a:off x="3995936" y="2276872"/>
              <a:ext cx="72008" cy="2086819"/>
            </a:xfrm>
            <a:prstGeom prst="rect">
              <a:avLst/>
            </a:prstGeom>
            <a:solidFill>
              <a:srgbClr val="FF000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1" name="Rectangle 170"/>
            <p:cNvSpPr/>
            <p:nvPr/>
          </p:nvSpPr>
          <p:spPr>
            <a:xfrm>
              <a:off x="4067944" y="2276872"/>
              <a:ext cx="72008" cy="2086819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2" name="Rectangle 181"/>
            <p:cNvSpPr/>
            <p:nvPr/>
          </p:nvSpPr>
          <p:spPr>
            <a:xfrm>
              <a:off x="4139952" y="2276872"/>
              <a:ext cx="72008" cy="2086819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3" name="Rectangle 192"/>
            <p:cNvSpPr/>
            <p:nvPr/>
          </p:nvSpPr>
          <p:spPr>
            <a:xfrm>
              <a:off x="4211960" y="2276872"/>
              <a:ext cx="72008" cy="2086819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5" name="Rectangle 204"/>
            <p:cNvSpPr/>
            <p:nvPr/>
          </p:nvSpPr>
          <p:spPr>
            <a:xfrm>
              <a:off x="4283968" y="2276872"/>
              <a:ext cx="72008" cy="2086819"/>
            </a:xfrm>
            <a:prstGeom prst="rect">
              <a:avLst/>
            </a:prstGeom>
            <a:solidFill>
              <a:srgbClr val="FF000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6" name="Rectangle 205"/>
            <p:cNvSpPr/>
            <p:nvPr/>
          </p:nvSpPr>
          <p:spPr>
            <a:xfrm>
              <a:off x="4355976" y="2276872"/>
              <a:ext cx="72008" cy="2086819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7" name="Rectangle 206"/>
            <p:cNvSpPr/>
            <p:nvPr/>
          </p:nvSpPr>
          <p:spPr>
            <a:xfrm>
              <a:off x="4427984" y="2276872"/>
              <a:ext cx="72008" cy="2086819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8" name="Rectangle 207"/>
            <p:cNvSpPr/>
            <p:nvPr/>
          </p:nvSpPr>
          <p:spPr>
            <a:xfrm>
              <a:off x="4499992" y="2276872"/>
              <a:ext cx="72008" cy="2086819"/>
            </a:xfrm>
            <a:prstGeom prst="rect">
              <a:avLst/>
            </a:prstGeom>
            <a:solidFill>
              <a:srgbClr val="FF000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9" name="Rectangle 208"/>
            <p:cNvSpPr/>
            <p:nvPr/>
          </p:nvSpPr>
          <p:spPr>
            <a:xfrm>
              <a:off x="4572000" y="2276872"/>
              <a:ext cx="72008" cy="2086819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0" name="Rectangle 209"/>
            <p:cNvSpPr/>
            <p:nvPr/>
          </p:nvSpPr>
          <p:spPr>
            <a:xfrm>
              <a:off x="4644008" y="2276873"/>
              <a:ext cx="70371" cy="2088232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9" name="Group 113"/>
          <p:cNvGrpSpPr/>
          <p:nvPr/>
        </p:nvGrpSpPr>
        <p:grpSpPr>
          <a:xfrm>
            <a:off x="3715047" y="2348881"/>
            <a:ext cx="720080" cy="2088233"/>
            <a:chOff x="4788024" y="2348880"/>
            <a:chExt cx="720080" cy="2088233"/>
          </a:xfrm>
          <a:solidFill>
            <a:srgbClr val="FFC000"/>
          </a:solidFill>
        </p:grpSpPr>
        <p:sp>
          <p:nvSpPr>
            <p:cNvPr id="212" name="Rectangle 211"/>
            <p:cNvSpPr/>
            <p:nvPr/>
          </p:nvSpPr>
          <p:spPr>
            <a:xfrm>
              <a:off x="4788024" y="2348880"/>
              <a:ext cx="72008" cy="2086819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3" name="Rectangle 212"/>
            <p:cNvSpPr/>
            <p:nvPr/>
          </p:nvSpPr>
          <p:spPr>
            <a:xfrm>
              <a:off x="4860032" y="2348880"/>
              <a:ext cx="72008" cy="2086819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4" name="Rectangle 213"/>
            <p:cNvSpPr/>
            <p:nvPr/>
          </p:nvSpPr>
          <p:spPr>
            <a:xfrm>
              <a:off x="4932040" y="2348880"/>
              <a:ext cx="72008" cy="2086819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5" name="Rectangle 214"/>
            <p:cNvSpPr/>
            <p:nvPr/>
          </p:nvSpPr>
          <p:spPr>
            <a:xfrm>
              <a:off x="5004048" y="2348880"/>
              <a:ext cx="72008" cy="2086819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6" name="Rectangle 215"/>
            <p:cNvSpPr/>
            <p:nvPr/>
          </p:nvSpPr>
          <p:spPr>
            <a:xfrm>
              <a:off x="5076056" y="2348880"/>
              <a:ext cx="72008" cy="2086819"/>
            </a:xfrm>
            <a:prstGeom prst="rect">
              <a:avLst/>
            </a:prstGeom>
            <a:solidFill>
              <a:srgbClr val="FF000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7" name="Rectangle 216"/>
            <p:cNvSpPr/>
            <p:nvPr/>
          </p:nvSpPr>
          <p:spPr>
            <a:xfrm>
              <a:off x="5148064" y="2348880"/>
              <a:ext cx="72008" cy="2086819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8" name="Rectangle 217"/>
            <p:cNvSpPr/>
            <p:nvPr/>
          </p:nvSpPr>
          <p:spPr>
            <a:xfrm>
              <a:off x="5220072" y="2348880"/>
              <a:ext cx="72008" cy="2086819"/>
            </a:xfrm>
            <a:prstGeom prst="rect">
              <a:avLst/>
            </a:prstGeom>
            <a:solidFill>
              <a:srgbClr val="FF000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9" name="Rectangle 218"/>
            <p:cNvSpPr/>
            <p:nvPr/>
          </p:nvSpPr>
          <p:spPr>
            <a:xfrm>
              <a:off x="5292080" y="2348880"/>
              <a:ext cx="72008" cy="2086819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0" name="Rectangle 219"/>
            <p:cNvSpPr/>
            <p:nvPr/>
          </p:nvSpPr>
          <p:spPr>
            <a:xfrm>
              <a:off x="5364088" y="2348880"/>
              <a:ext cx="72008" cy="2088233"/>
            </a:xfrm>
            <a:prstGeom prst="rect">
              <a:avLst/>
            </a:prstGeom>
            <a:solidFill>
              <a:srgbClr val="FF000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1" name="Rectangle 220"/>
            <p:cNvSpPr/>
            <p:nvPr/>
          </p:nvSpPr>
          <p:spPr>
            <a:xfrm>
              <a:off x="5436096" y="2348880"/>
              <a:ext cx="72008" cy="2086819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0" name="Group 114"/>
          <p:cNvGrpSpPr/>
          <p:nvPr/>
        </p:nvGrpSpPr>
        <p:grpSpPr>
          <a:xfrm>
            <a:off x="6588224" y="2348880"/>
            <a:ext cx="718443" cy="2086819"/>
            <a:chOff x="5508104" y="2348880"/>
            <a:chExt cx="718443" cy="2086819"/>
          </a:xfrm>
          <a:solidFill>
            <a:srgbClr val="FFC000"/>
          </a:solidFill>
        </p:grpSpPr>
        <p:sp>
          <p:nvSpPr>
            <p:cNvPr id="223" name="Rectangle 222"/>
            <p:cNvSpPr/>
            <p:nvPr/>
          </p:nvSpPr>
          <p:spPr>
            <a:xfrm>
              <a:off x="5508104" y="2348880"/>
              <a:ext cx="72008" cy="2086819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4" name="Rectangle 223"/>
            <p:cNvSpPr/>
            <p:nvPr/>
          </p:nvSpPr>
          <p:spPr>
            <a:xfrm>
              <a:off x="5580112" y="2348880"/>
              <a:ext cx="72008" cy="2086819"/>
            </a:xfrm>
            <a:prstGeom prst="rect">
              <a:avLst/>
            </a:prstGeom>
            <a:solidFill>
              <a:srgbClr val="FF000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5" name="Rectangle 224"/>
            <p:cNvSpPr/>
            <p:nvPr/>
          </p:nvSpPr>
          <p:spPr>
            <a:xfrm>
              <a:off x="5652120" y="2348880"/>
              <a:ext cx="72008" cy="2086819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6" name="Rectangle 225"/>
            <p:cNvSpPr/>
            <p:nvPr/>
          </p:nvSpPr>
          <p:spPr>
            <a:xfrm>
              <a:off x="5724128" y="2348880"/>
              <a:ext cx="72008" cy="2086819"/>
            </a:xfrm>
            <a:prstGeom prst="rect">
              <a:avLst/>
            </a:prstGeom>
            <a:solidFill>
              <a:srgbClr val="FF000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7" name="Rectangle 226"/>
            <p:cNvSpPr/>
            <p:nvPr/>
          </p:nvSpPr>
          <p:spPr>
            <a:xfrm>
              <a:off x="5796136" y="2348880"/>
              <a:ext cx="72008" cy="2086819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8" name="Rectangle 227"/>
            <p:cNvSpPr/>
            <p:nvPr/>
          </p:nvSpPr>
          <p:spPr>
            <a:xfrm>
              <a:off x="5868144" y="2348880"/>
              <a:ext cx="72008" cy="2086819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9" name="Rectangle 228"/>
            <p:cNvSpPr/>
            <p:nvPr/>
          </p:nvSpPr>
          <p:spPr>
            <a:xfrm>
              <a:off x="5940152" y="2348880"/>
              <a:ext cx="72008" cy="2086819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0" name="Rectangle 229"/>
            <p:cNvSpPr/>
            <p:nvPr/>
          </p:nvSpPr>
          <p:spPr>
            <a:xfrm>
              <a:off x="6012160" y="2348880"/>
              <a:ext cx="72008" cy="2086819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1" name="Rectangle 230"/>
            <p:cNvSpPr/>
            <p:nvPr/>
          </p:nvSpPr>
          <p:spPr>
            <a:xfrm>
              <a:off x="6084168" y="2348880"/>
              <a:ext cx="72008" cy="2086819"/>
            </a:xfrm>
            <a:prstGeom prst="rect">
              <a:avLst/>
            </a:prstGeom>
            <a:solidFill>
              <a:srgbClr val="FF000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2" name="Rectangle 231"/>
            <p:cNvSpPr/>
            <p:nvPr/>
          </p:nvSpPr>
          <p:spPr>
            <a:xfrm>
              <a:off x="6156176" y="2348880"/>
              <a:ext cx="70371" cy="2086819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237" name="Picture 236" descr="addin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/>
          <a:stretch>
            <a:fillRect/>
          </a:stretch>
        </p:blipFill>
        <p:spPr>
          <a:xfrm>
            <a:off x="5148064" y="3501008"/>
            <a:ext cx="727386" cy="82036"/>
          </a:xfrm>
          <a:prstGeom prst="rect">
            <a:avLst/>
          </a:prstGeom>
        </p:spPr>
      </p:pic>
      <p:cxnSp>
        <p:nvCxnSpPr>
          <p:cNvPr id="110" name="Straight Arrow Connector 109"/>
          <p:cNvCxnSpPr/>
          <p:nvPr/>
        </p:nvCxnSpPr>
        <p:spPr>
          <a:xfrm flipH="1" flipV="1">
            <a:off x="1866901" y="4619627"/>
            <a:ext cx="14150" cy="67083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Arrow Connector 110"/>
          <p:cNvCxnSpPr/>
          <p:nvPr/>
        </p:nvCxnSpPr>
        <p:spPr>
          <a:xfrm flipH="1" flipV="1">
            <a:off x="2138363" y="4629151"/>
            <a:ext cx="121511" cy="70049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Arrow Connector 113"/>
          <p:cNvCxnSpPr/>
          <p:nvPr/>
        </p:nvCxnSpPr>
        <p:spPr>
          <a:xfrm flipH="1" flipV="1">
            <a:off x="2374107" y="4619626"/>
            <a:ext cx="303779" cy="71002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Straight Arrow Connector 117"/>
          <p:cNvCxnSpPr/>
          <p:nvPr/>
        </p:nvCxnSpPr>
        <p:spPr>
          <a:xfrm flipH="1" flipV="1">
            <a:off x="2717007" y="4622006"/>
            <a:ext cx="1005907" cy="73376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Straight Arrow Connector 124"/>
          <p:cNvCxnSpPr/>
          <p:nvPr/>
        </p:nvCxnSpPr>
        <p:spPr>
          <a:xfrm flipH="1" flipV="1">
            <a:off x="3007519" y="4622007"/>
            <a:ext cx="1250972" cy="72070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Straight Arrow Connector 128"/>
          <p:cNvCxnSpPr/>
          <p:nvPr/>
        </p:nvCxnSpPr>
        <p:spPr>
          <a:xfrm flipH="1" flipV="1">
            <a:off x="3231358" y="4622007"/>
            <a:ext cx="1628025" cy="74682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2" name="Picture 111" descr="addin_tmp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/>
          <a:stretch>
            <a:fillRect/>
          </a:stretch>
        </p:blipFill>
        <p:spPr>
          <a:xfrm>
            <a:off x="887939" y="5302104"/>
            <a:ext cx="7488572" cy="449933"/>
          </a:xfrm>
          <a:prstGeom prst="rect">
            <a:avLst/>
          </a:prstGeom>
        </p:spPr>
      </p:pic>
      <p:cxnSp>
        <p:nvCxnSpPr>
          <p:cNvPr id="249" name="Straight Arrow Connector 248"/>
          <p:cNvCxnSpPr/>
          <p:nvPr/>
        </p:nvCxnSpPr>
        <p:spPr>
          <a:xfrm flipH="1" flipV="1">
            <a:off x="4019551" y="4624390"/>
            <a:ext cx="1924049" cy="73138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1" name="Straight Arrow Connector 250"/>
          <p:cNvCxnSpPr/>
          <p:nvPr/>
        </p:nvCxnSpPr>
        <p:spPr>
          <a:xfrm flipH="1" flipV="1">
            <a:off x="4176713" y="4624390"/>
            <a:ext cx="2263276" cy="71831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3" name="Straight Arrow Connector 252"/>
          <p:cNvCxnSpPr/>
          <p:nvPr/>
        </p:nvCxnSpPr>
        <p:spPr>
          <a:xfrm flipH="1" flipV="1">
            <a:off x="4321970" y="4622007"/>
            <a:ext cx="2731973" cy="72070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6" name="TextBox 125"/>
          <p:cNvSpPr txBox="1"/>
          <p:nvPr/>
        </p:nvSpPr>
        <p:spPr>
          <a:xfrm>
            <a:off x="1115616" y="1412776"/>
            <a:ext cx="69847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2400" dirty="0"/>
          </a:p>
        </p:txBody>
      </p:sp>
      <p:pic>
        <p:nvPicPr>
          <p:cNvPr id="142" name="Picture 141" descr="addin_tmp.pn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 cstate="print"/>
          <a:stretch>
            <a:fillRect/>
          </a:stretch>
        </p:blipFill>
        <p:spPr>
          <a:xfrm rot="19652569">
            <a:off x="345027" y="2859468"/>
            <a:ext cx="964281" cy="288032"/>
          </a:xfrm>
          <a:prstGeom prst="rect">
            <a:avLst/>
          </a:prstGeom>
        </p:spPr>
      </p:pic>
      <p:sp>
        <p:nvSpPr>
          <p:cNvPr id="143" name="TextBox 142"/>
          <p:cNvSpPr txBox="1"/>
          <p:nvPr/>
        </p:nvSpPr>
        <p:spPr>
          <a:xfrm>
            <a:off x="1763688" y="5949280"/>
            <a:ext cx="2520280" cy="707886"/>
          </a:xfrm>
          <a:prstGeom prst="rect">
            <a:avLst/>
          </a:prstGeom>
          <a:solidFill>
            <a:schemeClr val="accent3"/>
          </a:solidFill>
          <a:ln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000" dirty="0" smtClean="0"/>
              <a:t>Random set of </a:t>
            </a:r>
          </a:p>
          <a:p>
            <a:pPr algn="ctr"/>
            <a:r>
              <a:rPr lang="en-GB" sz="2000" dirty="0" smtClean="0"/>
              <a:t>dual variables</a:t>
            </a:r>
            <a:endParaRPr lang="en-GB" sz="2000" dirty="0"/>
          </a:p>
        </p:txBody>
      </p:sp>
      <p:cxnSp>
        <p:nvCxnSpPr>
          <p:cNvPr id="144" name="Straight Arrow Connector 143"/>
          <p:cNvCxnSpPr>
            <a:stCxn id="143" idx="1"/>
          </p:cNvCxnSpPr>
          <p:nvPr/>
        </p:nvCxnSpPr>
        <p:spPr>
          <a:xfrm flipH="1" flipV="1">
            <a:off x="1071155" y="5760720"/>
            <a:ext cx="692533" cy="542503"/>
          </a:xfrm>
          <a:prstGeom prst="straightConnector1">
            <a:avLst/>
          </a:prstGeom>
          <a:ln w="76200">
            <a:solidFill>
              <a:srgbClr val="92D050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 descr="latex-image-1.pdf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340768"/>
            <a:ext cx="78740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59382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 dirty="0"/>
              <a:t>Distributed </a:t>
            </a:r>
            <a:r>
              <a:rPr lang="en-US" dirty="0" smtClean="0"/>
              <a:t>Sampling </a:t>
            </a:r>
            <a:r>
              <a:rPr lang="en-US" dirty="0"/>
              <a:t>&amp; </a:t>
            </a:r>
            <a:r>
              <a:rPr lang="en-US" dirty="0" smtClean="0"/>
              <a:t>Distributed Coordinate Descent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115616" y="3068960"/>
            <a:ext cx="61926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Peter </a:t>
            </a:r>
            <a:r>
              <a:rPr lang="en-US" sz="1600" dirty="0" err="1" smtClean="0"/>
              <a:t>Richt</a:t>
            </a:r>
            <a:r>
              <a:rPr lang="en-US" sz="1600" dirty="0" err="1"/>
              <a:t>á</a:t>
            </a:r>
            <a:r>
              <a:rPr lang="en-US" sz="1600" dirty="0" err="1" smtClean="0"/>
              <a:t>rik</a:t>
            </a:r>
            <a:r>
              <a:rPr lang="en-US" sz="1600" dirty="0" smtClean="0"/>
              <a:t> and Martin </a:t>
            </a:r>
            <a:r>
              <a:rPr lang="en-US" sz="1600" dirty="0" err="1" smtClean="0"/>
              <a:t>Takáč</a:t>
            </a:r>
            <a:endParaRPr lang="en-US" sz="1600" dirty="0" smtClean="0"/>
          </a:p>
          <a:p>
            <a:r>
              <a:rPr lang="en-US" sz="1600" b="1" dirty="0" smtClean="0"/>
              <a:t>Distributed coordinate descent for learning with big data</a:t>
            </a:r>
            <a:endParaRPr lang="en-US" sz="1600" dirty="0" smtClean="0"/>
          </a:p>
          <a:p>
            <a:r>
              <a:rPr lang="en-US" sz="1600" i="1" dirty="0" smtClean="0"/>
              <a:t>arXiv:1310.2059, </a:t>
            </a:r>
            <a:r>
              <a:rPr lang="en-US" sz="1600" dirty="0" smtClean="0"/>
              <a:t>2013</a:t>
            </a:r>
            <a:endParaRPr lang="en-US" sz="1600" dirty="0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/>
          </p:nvPr>
        </p:nvGraphicFramePr>
        <p:xfrm>
          <a:off x="7884368" y="2996952"/>
          <a:ext cx="969121" cy="8886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70" name="Acrobat Document" r:id="rId3" imgW="2295238" imgH="2104762" progId="AcroExch.Document.11">
                  <p:embed/>
                </p:oleObj>
              </mc:Choice>
              <mc:Fallback>
                <p:oleObj name="Acrobat Document" r:id="rId3" imgW="2295238" imgH="2104762" progId="AcroExch.Document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84368" y="2996952"/>
                        <a:ext cx="969121" cy="888696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467544" y="2132856"/>
            <a:ext cx="73233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Previously studied (not in the primal-dual setup):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1115616" y="4221088"/>
            <a:ext cx="70567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Olivier </a:t>
            </a:r>
            <a:r>
              <a:rPr lang="en-US" sz="1600" dirty="0" err="1" smtClean="0"/>
              <a:t>Fercoq</a:t>
            </a:r>
            <a:r>
              <a:rPr lang="en-US" sz="1600" dirty="0" smtClean="0"/>
              <a:t>, Z. Q., Peter </a:t>
            </a:r>
            <a:r>
              <a:rPr lang="en-US" sz="1600" dirty="0" err="1" smtClean="0"/>
              <a:t>Richtárik</a:t>
            </a:r>
            <a:r>
              <a:rPr lang="en-US" sz="1600" dirty="0" smtClean="0"/>
              <a:t> and Martin </a:t>
            </a:r>
            <a:r>
              <a:rPr lang="en-US" sz="1600" dirty="0" err="1" smtClean="0"/>
              <a:t>Takáč</a:t>
            </a:r>
            <a:endParaRPr lang="en-US" sz="1600" dirty="0" smtClean="0"/>
          </a:p>
          <a:p>
            <a:r>
              <a:rPr lang="en-US" sz="1600" b="1" dirty="0" smtClean="0"/>
              <a:t>Fast distributed coordinate descent for minimizing non strongly convex losses</a:t>
            </a:r>
            <a:endParaRPr lang="en-US" sz="1600" dirty="0" smtClean="0"/>
          </a:p>
          <a:p>
            <a:r>
              <a:rPr lang="en-US" sz="1600" i="1" dirty="0" smtClean="0"/>
              <a:t>2014 IEEE </a:t>
            </a:r>
            <a:r>
              <a:rPr lang="en-US" sz="1600" i="1" dirty="0" err="1" smtClean="0"/>
              <a:t>Int</a:t>
            </a:r>
            <a:r>
              <a:rPr lang="en-US" sz="1600" i="1" dirty="0" smtClean="0"/>
              <a:t> Workshop on Machine Learning for Signal Processing,  </a:t>
            </a:r>
            <a:r>
              <a:rPr lang="en-US" sz="1600" dirty="0" smtClean="0"/>
              <a:t>2014</a:t>
            </a:r>
            <a:endParaRPr lang="en-US" sz="16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9512" y="4293096"/>
            <a:ext cx="991979" cy="663600"/>
          </a:xfrm>
          <a:prstGeom prst="rect">
            <a:avLst/>
          </a:prstGeom>
        </p:spPr>
      </p:pic>
      <p:graphicFrame>
        <p:nvGraphicFramePr>
          <p:cNvPr id="10" name="Object 9"/>
          <p:cNvGraphicFramePr>
            <a:graphicFrameLocks noChangeAspect="1"/>
          </p:cNvGraphicFramePr>
          <p:nvPr>
            <p:extLst/>
          </p:nvPr>
        </p:nvGraphicFramePr>
        <p:xfrm>
          <a:off x="7956376" y="4293096"/>
          <a:ext cx="969121" cy="8886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71" name="Acrobat Document" r:id="rId6" imgW="2295238" imgH="2104762" progId="AcroExch.Document.11">
                  <p:embed/>
                </p:oleObj>
              </mc:Choice>
              <mc:Fallback>
                <p:oleObj name="Acrobat Document" r:id="rId6" imgW="2295238" imgH="2104762" progId="AcroExch.Document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56376" y="4293096"/>
                        <a:ext cx="969121" cy="888696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9512" y="3068960"/>
            <a:ext cx="991979" cy="6636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115616" y="5373216"/>
            <a:ext cx="70567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Jakub </a:t>
            </a:r>
            <a:r>
              <a:rPr lang="en-US" sz="1600" dirty="0" err="1" smtClean="0"/>
              <a:t>Marecek</a:t>
            </a:r>
            <a:r>
              <a:rPr lang="en-US" sz="1600" dirty="0" smtClean="0"/>
              <a:t>, </a:t>
            </a:r>
            <a:r>
              <a:rPr lang="en-US" sz="1600" dirty="0"/>
              <a:t>Peter </a:t>
            </a:r>
            <a:r>
              <a:rPr lang="en-US" sz="1600" dirty="0" err="1" smtClean="0"/>
              <a:t>Richtárik</a:t>
            </a:r>
            <a:r>
              <a:rPr lang="en-US" sz="1600" dirty="0" smtClean="0"/>
              <a:t> and Martin </a:t>
            </a:r>
            <a:r>
              <a:rPr lang="en-US" sz="1600" dirty="0" err="1" smtClean="0"/>
              <a:t>Takáč</a:t>
            </a:r>
            <a:endParaRPr lang="en-US" sz="1600" dirty="0" smtClean="0"/>
          </a:p>
          <a:p>
            <a:r>
              <a:rPr lang="en-US" sz="1600" b="1" dirty="0" smtClean="0"/>
              <a:t>Fast distributed coordinate descent for minimizing partially separable functions</a:t>
            </a:r>
            <a:endParaRPr lang="en-US" sz="1600" dirty="0" smtClean="0"/>
          </a:p>
          <a:p>
            <a:r>
              <a:rPr lang="en-US" sz="1600" i="1" dirty="0" smtClean="0"/>
              <a:t>arXiv:1406.0238,  </a:t>
            </a:r>
            <a:r>
              <a:rPr lang="en-US" sz="1600" dirty="0" smtClean="0"/>
              <a:t>2014</a:t>
            </a:r>
            <a:endParaRPr lang="en-US" sz="1600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9512" y="5445224"/>
            <a:ext cx="991979" cy="6636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8712200" y="4725144"/>
            <a:ext cx="3242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2</a:t>
            </a:r>
            <a:endParaRPr lang="en-US" sz="1400" dirty="0"/>
          </a:p>
        </p:txBody>
      </p:sp>
      <p:sp>
        <p:nvSpPr>
          <p:cNvPr id="17" name="Rectangle 16"/>
          <p:cNvSpPr/>
          <p:nvPr/>
        </p:nvSpPr>
        <p:spPr>
          <a:xfrm>
            <a:off x="5220072" y="3645024"/>
            <a:ext cx="2376264" cy="432048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600" dirty="0">
                <a:solidFill>
                  <a:schemeClr val="tx1"/>
                </a:solidFill>
              </a:rPr>
              <a:t>s</a:t>
            </a:r>
            <a:r>
              <a:rPr lang="en-GB" sz="1600" dirty="0" smtClean="0">
                <a:solidFill>
                  <a:schemeClr val="tx1"/>
                </a:solidFill>
              </a:rPr>
              <a:t>trongly convex &amp; smooth</a:t>
            </a:r>
            <a:endParaRPr lang="en-GB" sz="1600" dirty="0">
              <a:solidFill>
                <a:schemeClr val="tx1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5220072" y="5080000"/>
            <a:ext cx="2376264" cy="406400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600" dirty="0" smtClean="0">
                <a:solidFill>
                  <a:schemeClr val="tx1"/>
                </a:solidFill>
              </a:rPr>
              <a:t>convex &amp; smooth</a:t>
            </a:r>
            <a:endParaRPr lang="en-GB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6068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Complexity of </a:t>
            </a:r>
            <a:r>
              <a:rPr lang="en-US" dirty="0" smtClean="0"/>
              <a:t>Distributed QUARTZ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611560" y="6957392"/>
            <a:ext cx="784887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\[\</a:t>
            </a:r>
            <a:r>
              <a:rPr lang="en-US" dirty="0" err="1"/>
              <a:t>frac</a:t>
            </a:r>
            <a:r>
              <a:rPr lang="en-US" dirty="0"/>
              <a:t>{n}{c\tau} + \</a:t>
            </a:r>
            <a:r>
              <a:rPr lang="en-US" dirty="0" err="1"/>
              <a:t>max_i</a:t>
            </a:r>
            <a:r>
              <a:rPr lang="en-US" dirty="0"/>
              <a:t>\</a:t>
            </a:r>
            <a:r>
              <a:rPr lang="en-US" dirty="0" err="1"/>
              <a:t>frac</a:t>
            </a:r>
            <a:r>
              <a:rPr lang="en-US" dirty="0"/>
              <a:t>{\lambda_{\max}\left( \sum_{j=1}^d \left(1+\</a:t>
            </a:r>
            <a:r>
              <a:rPr lang="en-US" dirty="0" err="1"/>
              <a:t>frac</a:t>
            </a:r>
            <a:r>
              <a:rPr lang="en-US" dirty="0"/>
              <a:t>{(\tau-1)(\omega_j-1)}{\max\{n/c-1,1\}}+  \left(\</a:t>
            </a:r>
            <a:r>
              <a:rPr lang="en-US" dirty="0" err="1"/>
              <a:t>frac</a:t>
            </a:r>
            <a:r>
              <a:rPr lang="en-US" dirty="0"/>
              <a:t>{\tau c}{n} - \</a:t>
            </a:r>
            <a:r>
              <a:rPr lang="en-US" dirty="0" err="1"/>
              <a:t>frac</a:t>
            </a:r>
            <a:r>
              <a:rPr lang="en-US" dirty="0"/>
              <a:t>{\tau-1}{\max\{n/c-1,1\}}\right) \</a:t>
            </a:r>
            <a:r>
              <a:rPr lang="en-US" dirty="0" err="1"/>
              <a:t>frac</a:t>
            </a:r>
            <a:r>
              <a:rPr lang="en-US" dirty="0"/>
              <a:t>{\omega_j'-1}{\</a:t>
            </a:r>
            <a:r>
              <a:rPr lang="en-US" dirty="0" err="1"/>
              <a:t>omega_j</a:t>
            </a:r>
            <a:r>
              <a:rPr lang="en-US" dirty="0"/>
              <a:t>'}\</a:t>
            </a:r>
            <a:r>
              <a:rPr lang="en-US" dirty="0" err="1"/>
              <a:t>omega_j</a:t>
            </a:r>
            <a:r>
              <a:rPr lang="en-US" dirty="0"/>
              <a:t>\right) A_{</a:t>
            </a:r>
            <a:r>
              <a:rPr lang="en-US" dirty="0" err="1"/>
              <a:t>ji</a:t>
            </a:r>
            <a:r>
              <a:rPr lang="en-US" dirty="0"/>
              <a:t>}^\top A_{</a:t>
            </a:r>
            <a:r>
              <a:rPr lang="en-US" dirty="0" err="1"/>
              <a:t>ji</a:t>
            </a:r>
            <a:r>
              <a:rPr lang="en-US" dirty="0"/>
              <a:t>}\right)}{\lambda\gamma c\tau}</a:t>
            </a:r>
          </a:p>
          <a:p>
            <a:r>
              <a:rPr lang="en-US" dirty="0"/>
              <a:t>\]</a:t>
            </a:r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783" y="2750608"/>
            <a:ext cx="8831938" cy="936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556" y="5019681"/>
            <a:ext cx="7564876" cy="792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2609703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 dirty="0"/>
              <a:t>Reallocating </a:t>
            </a:r>
            <a:r>
              <a:rPr lang="en-US" dirty="0" smtClean="0"/>
              <a:t>Load</a:t>
            </a:r>
            <a:r>
              <a:rPr lang="en-US" dirty="0"/>
              <a:t>: </a:t>
            </a:r>
            <a:r>
              <a:rPr lang="en-US" dirty="0" smtClean="0"/>
              <a:t>Theoretical Speedup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827584" y="1412776"/>
            <a:ext cx="4752528" cy="50405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5517232"/>
            <a:ext cx="2383603" cy="7150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905" y="1916832"/>
            <a:ext cx="8714189" cy="3228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233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Theoretical vs Practical Speedup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552" y="1628800"/>
            <a:ext cx="7852807" cy="4282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2438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9" name="Group 105"/>
          <p:cNvGrpSpPr/>
          <p:nvPr/>
        </p:nvGrpSpPr>
        <p:grpSpPr>
          <a:xfrm>
            <a:off x="4211960" y="3098500"/>
            <a:ext cx="568863" cy="1649704"/>
            <a:chOff x="3203848" y="2348880"/>
            <a:chExt cx="720080" cy="2088233"/>
          </a:xfrm>
        </p:grpSpPr>
        <p:sp>
          <p:nvSpPr>
            <p:cNvPr id="170" name="Rectangle 169"/>
            <p:cNvSpPr/>
            <p:nvPr/>
          </p:nvSpPr>
          <p:spPr>
            <a:xfrm>
              <a:off x="3203848" y="2350294"/>
              <a:ext cx="72008" cy="2086819"/>
            </a:xfrm>
            <a:prstGeom prst="rect">
              <a:avLst/>
            </a:prstGeom>
            <a:solidFill>
              <a:srgbClr val="FFC00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1" name="Rectangle 170"/>
            <p:cNvSpPr/>
            <p:nvPr/>
          </p:nvSpPr>
          <p:spPr>
            <a:xfrm>
              <a:off x="3275856" y="2348880"/>
              <a:ext cx="72008" cy="2086819"/>
            </a:xfrm>
            <a:prstGeom prst="rect">
              <a:avLst/>
            </a:prstGeom>
            <a:solidFill>
              <a:srgbClr val="FFC00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2" name="Rectangle 171"/>
            <p:cNvSpPr/>
            <p:nvPr/>
          </p:nvSpPr>
          <p:spPr>
            <a:xfrm>
              <a:off x="3347864" y="2348880"/>
              <a:ext cx="72008" cy="2086819"/>
            </a:xfrm>
            <a:prstGeom prst="rect">
              <a:avLst/>
            </a:prstGeom>
            <a:solidFill>
              <a:srgbClr val="FFC00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3" name="Rectangle 172"/>
            <p:cNvSpPr/>
            <p:nvPr/>
          </p:nvSpPr>
          <p:spPr>
            <a:xfrm>
              <a:off x="3419872" y="2348880"/>
              <a:ext cx="70371" cy="2086819"/>
            </a:xfrm>
            <a:prstGeom prst="rect">
              <a:avLst/>
            </a:prstGeom>
            <a:solidFill>
              <a:srgbClr val="FFC00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4" name="Rectangle 173"/>
            <p:cNvSpPr/>
            <p:nvPr/>
          </p:nvSpPr>
          <p:spPr>
            <a:xfrm>
              <a:off x="3491880" y="2348880"/>
              <a:ext cx="72008" cy="2086819"/>
            </a:xfrm>
            <a:prstGeom prst="rect">
              <a:avLst/>
            </a:prstGeom>
            <a:solidFill>
              <a:srgbClr val="FFC00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5" name="Rectangle 174"/>
            <p:cNvSpPr/>
            <p:nvPr/>
          </p:nvSpPr>
          <p:spPr>
            <a:xfrm>
              <a:off x="3563888" y="2348880"/>
              <a:ext cx="72008" cy="2086819"/>
            </a:xfrm>
            <a:prstGeom prst="rect">
              <a:avLst/>
            </a:prstGeom>
            <a:solidFill>
              <a:srgbClr val="FFC00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6" name="Rectangle 175"/>
            <p:cNvSpPr/>
            <p:nvPr/>
          </p:nvSpPr>
          <p:spPr>
            <a:xfrm>
              <a:off x="3635896" y="2348880"/>
              <a:ext cx="72008" cy="2086819"/>
            </a:xfrm>
            <a:prstGeom prst="rect">
              <a:avLst/>
            </a:prstGeom>
            <a:solidFill>
              <a:srgbClr val="FFC00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7" name="Rectangle 176"/>
            <p:cNvSpPr/>
            <p:nvPr/>
          </p:nvSpPr>
          <p:spPr>
            <a:xfrm>
              <a:off x="3707904" y="2348880"/>
              <a:ext cx="70371" cy="2086819"/>
            </a:xfrm>
            <a:prstGeom prst="rect">
              <a:avLst/>
            </a:prstGeom>
            <a:solidFill>
              <a:srgbClr val="FFC00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8" name="Rectangle 177"/>
            <p:cNvSpPr/>
            <p:nvPr/>
          </p:nvSpPr>
          <p:spPr>
            <a:xfrm>
              <a:off x="3779912" y="2348880"/>
              <a:ext cx="72008" cy="2086819"/>
            </a:xfrm>
            <a:prstGeom prst="rect">
              <a:avLst/>
            </a:prstGeom>
            <a:solidFill>
              <a:srgbClr val="FFC00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9" name="Rectangle 178"/>
            <p:cNvSpPr/>
            <p:nvPr/>
          </p:nvSpPr>
          <p:spPr>
            <a:xfrm>
              <a:off x="3851920" y="2348880"/>
              <a:ext cx="72008" cy="2086819"/>
            </a:xfrm>
            <a:prstGeom prst="rect">
              <a:avLst/>
            </a:prstGeom>
            <a:solidFill>
              <a:srgbClr val="FFC00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80" name="Group 112"/>
          <p:cNvGrpSpPr/>
          <p:nvPr/>
        </p:nvGrpSpPr>
        <p:grpSpPr>
          <a:xfrm>
            <a:off x="4781479" y="3098500"/>
            <a:ext cx="567570" cy="1649704"/>
            <a:chOff x="3995936" y="2276872"/>
            <a:chExt cx="718443" cy="2088233"/>
          </a:xfrm>
        </p:grpSpPr>
        <p:sp>
          <p:nvSpPr>
            <p:cNvPr id="181" name="Rectangle 180"/>
            <p:cNvSpPr/>
            <p:nvPr/>
          </p:nvSpPr>
          <p:spPr>
            <a:xfrm>
              <a:off x="3995936" y="2276872"/>
              <a:ext cx="72008" cy="2086819"/>
            </a:xfrm>
            <a:prstGeom prst="rect">
              <a:avLst/>
            </a:prstGeom>
            <a:solidFill>
              <a:srgbClr val="FFC00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2" name="Rectangle 181"/>
            <p:cNvSpPr/>
            <p:nvPr/>
          </p:nvSpPr>
          <p:spPr>
            <a:xfrm>
              <a:off x="4067944" y="2276872"/>
              <a:ext cx="72008" cy="2086819"/>
            </a:xfrm>
            <a:prstGeom prst="rect">
              <a:avLst/>
            </a:prstGeom>
            <a:solidFill>
              <a:srgbClr val="FFC00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3" name="Rectangle 182"/>
            <p:cNvSpPr/>
            <p:nvPr/>
          </p:nvSpPr>
          <p:spPr>
            <a:xfrm>
              <a:off x="4139952" y="2276872"/>
              <a:ext cx="72008" cy="2086819"/>
            </a:xfrm>
            <a:prstGeom prst="rect">
              <a:avLst/>
            </a:prstGeom>
            <a:solidFill>
              <a:srgbClr val="FFC00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4" name="Rectangle 183"/>
            <p:cNvSpPr/>
            <p:nvPr/>
          </p:nvSpPr>
          <p:spPr>
            <a:xfrm>
              <a:off x="4211960" y="2276872"/>
              <a:ext cx="72008" cy="2086819"/>
            </a:xfrm>
            <a:prstGeom prst="rect">
              <a:avLst/>
            </a:prstGeom>
            <a:solidFill>
              <a:srgbClr val="FFC00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5" name="Rectangle 184"/>
            <p:cNvSpPr/>
            <p:nvPr/>
          </p:nvSpPr>
          <p:spPr>
            <a:xfrm>
              <a:off x="4283968" y="2276872"/>
              <a:ext cx="72008" cy="2086819"/>
            </a:xfrm>
            <a:prstGeom prst="rect">
              <a:avLst/>
            </a:prstGeom>
            <a:solidFill>
              <a:srgbClr val="FFC00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6" name="Rectangle 185"/>
            <p:cNvSpPr/>
            <p:nvPr/>
          </p:nvSpPr>
          <p:spPr>
            <a:xfrm>
              <a:off x="4355976" y="2276872"/>
              <a:ext cx="72008" cy="2086819"/>
            </a:xfrm>
            <a:prstGeom prst="rect">
              <a:avLst/>
            </a:prstGeom>
            <a:solidFill>
              <a:srgbClr val="FFC00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7" name="Rectangle 186"/>
            <p:cNvSpPr/>
            <p:nvPr/>
          </p:nvSpPr>
          <p:spPr>
            <a:xfrm>
              <a:off x="4427984" y="2276872"/>
              <a:ext cx="72008" cy="2086819"/>
            </a:xfrm>
            <a:prstGeom prst="rect">
              <a:avLst/>
            </a:prstGeom>
            <a:solidFill>
              <a:srgbClr val="FFC00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8" name="Rectangle 187"/>
            <p:cNvSpPr/>
            <p:nvPr/>
          </p:nvSpPr>
          <p:spPr>
            <a:xfrm>
              <a:off x="4499992" y="2276872"/>
              <a:ext cx="72008" cy="2086819"/>
            </a:xfrm>
            <a:prstGeom prst="rect">
              <a:avLst/>
            </a:prstGeom>
            <a:solidFill>
              <a:srgbClr val="FFC00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9" name="Rectangle 188"/>
            <p:cNvSpPr/>
            <p:nvPr/>
          </p:nvSpPr>
          <p:spPr>
            <a:xfrm>
              <a:off x="4572000" y="2276872"/>
              <a:ext cx="72008" cy="2086819"/>
            </a:xfrm>
            <a:prstGeom prst="rect">
              <a:avLst/>
            </a:prstGeom>
            <a:solidFill>
              <a:srgbClr val="FFC00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0" name="Rectangle 189"/>
            <p:cNvSpPr/>
            <p:nvPr/>
          </p:nvSpPr>
          <p:spPr>
            <a:xfrm>
              <a:off x="4644008" y="2276873"/>
              <a:ext cx="70371" cy="2088232"/>
            </a:xfrm>
            <a:prstGeom prst="rect">
              <a:avLst/>
            </a:prstGeom>
            <a:solidFill>
              <a:srgbClr val="FFC00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91" name="Group 113"/>
          <p:cNvGrpSpPr/>
          <p:nvPr/>
        </p:nvGrpSpPr>
        <p:grpSpPr>
          <a:xfrm>
            <a:off x="5350101" y="3102354"/>
            <a:ext cx="568863" cy="1649704"/>
            <a:chOff x="4788024" y="2348880"/>
            <a:chExt cx="720080" cy="2088233"/>
          </a:xfrm>
        </p:grpSpPr>
        <p:sp>
          <p:nvSpPr>
            <p:cNvPr id="192" name="Rectangle 191"/>
            <p:cNvSpPr/>
            <p:nvPr/>
          </p:nvSpPr>
          <p:spPr>
            <a:xfrm>
              <a:off x="4788024" y="2348880"/>
              <a:ext cx="72008" cy="2086819"/>
            </a:xfrm>
            <a:prstGeom prst="rect">
              <a:avLst/>
            </a:prstGeom>
            <a:solidFill>
              <a:srgbClr val="FFC00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3" name="Rectangle 192"/>
            <p:cNvSpPr/>
            <p:nvPr/>
          </p:nvSpPr>
          <p:spPr>
            <a:xfrm>
              <a:off x="4860032" y="2348880"/>
              <a:ext cx="72008" cy="2086819"/>
            </a:xfrm>
            <a:prstGeom prst="rect">
              <a:avLst/>
            </a:prstGeom>
            <a:solidFill>
              <a:srgbClr val="FFC00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4" name="Rectangle 193"/>
            <p:cNvSpPr/>
            <p:nvPr/>
          </p:nvSpPr>
          <p:spPr>
            <a:xfrm>
              <a:off x="4932040" y="2348880"/>
              <a:ext cx="72008" cy="2086819"/>
            </a:xfrm>
            <a:prstGeom prst="rect">
              <a:avLst/>
            </a:prstGeom>
            <a:solidFill>
              <a:srgbClr val="FFC00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5" name="Rectangle 194"/>
            <p:cNvSpPr/>
            <p:nvPr/>
          </p:nvSpPr>
          <p:spPr>
            <a:xfrm>
              <a:off x="5004048" y="2348880"/>
              <a:ext cx="72008" cy="2086819"/>
            </a:xfrm>
            <a:prstGeom prst="rect">
              <a:avLst/>
            </a:prstGeom>
            <a:solidFill>
              <a:srgbClr val="FFC00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6" name="Rectangle 195"/>
            <p:cNvSpPr/>
            <p:nvPr/>
          </p:nvSpPr>
          <p:spPr>
            <a:xfrm>
              <a:off x="5076056" y="2348880"/>
              <a:ext cx="72008" cy="2086819"/>
            </a:xfrm>
            <a:prstGeom prst="rect">
              <a:avLst/>
            </a:prstGeom>
            <a:solidFill>
              <a:srgbClr val="FFC00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7" name="Rectangle 196"/>
            <p:cNvSpPr/>
            <p:nvPr/>
          </p:nvSpPr>
          <p:spPr>
            <a:xfrm>
              <a:off x="5148064" y="2348880"/>
              <a:ext cx="72008" cy="2086819"/>
            </a:xfrm>
            <a:prstGeom prst="rect">
              <a:avLst/>
            </a:prstGeom>
            <a:solidFill>
              <a:srgbClr val="FFC00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8" name="Rectangle 197"/>
            <p:cNvSpPr/>
            <p:nvPr/>
          </p:nvSpPr>
          <p:spPr>
            <a:xfrm>
              <a:off x="5220072" y="2348880"/>
              <a:ext cx="72008" cy="2086819"/>
            </a:xfrm>
            <a:prstGeom prst="rect">
              <a:avLst/>
            </a:prstGeom>
            <a:solidFill>
              <a:srgbClr val="FFC00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9" name="Rectangle 198"/>
            <p:cNvSpPr/>
            <p:nvPr/>
          </p:nvSpPr>
          <p:spPr>
            <a:xfrm>
              <a:off x="5292080" y="2348880"/>
              <a:ext cx="72008" cy="2086819"/>
            </a:xfrm>
            <a:prstGeom prst="rect">
              <a:avLst/>
            </a:prstGeom>
            <a:solidFill>
              <a:srgbClr val="FFC00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0" name="Rectangle 199"/>
            <p:cNvSpPr/>
            <p:nvPr/>
          </p:nvSpPr>
          <p:spPr>
            <a:xfrm>
              <a:off x="5364088" y="2348880"/>
              <a:ext cx="72008" cy="2088233"/>
            </a:xfrm>
            <a:prstGeom prst="rect">
              <a:avLst/>
            </a:prstGeom>
            <a:solidFill>
              <a:srgbClr val="FFC00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1" name="Rectangle 200"/>
            <p:cNvSpPr/>
            <p:nvPr/>
          </p:nvSpPr>
          <p:spPr>
            <a:xfrm>
              <a:off x="5436096" y="2348880"/>
              <a:ext cx="72008" cy="2086819"/>
            </a:xfrm>
            <a:prstGeom prst="rect">
              <a:avLst/>
            </a:prstGeom>
            <a:solidFill>
              <a:srgbClr val="FFC00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02" name="Group 114"/>
          <p:cNvGrpSpPr/>
          <p:nvPr/>
        </p:nvGrpSpPr>
        <p:grpSpPr>
          <a:xfrm>
            <a:off x="5908555" y="3103471"/>
            <a:ext cx="567570" cy="1648587"/>
            <a:chOff x="5508104" y="2348880"/>
            <a:chExt cx="718443" cy="2086819"/>
          </a:xfrm>
        </p:grpSpPr>
        <p:sp>
          <p:nvSpPr>
            <p:cNvPr id="203" name="Rectangle 202"/>
            <p:cNvSpPr/>
            <p:nvPr/>
          </p:nvSpPr>
          <p:spPr>
            <a:xfrm>
              <a:off x="5508104" y="2348880"/>
              <a:ext cx="72008" cy="2086819"/>
            </a:xfrm>
            <a:prstGeom prst="rect">
              <a:avLst/>
            </a:prstGeom>
            <a:solidFill>
              <a:srgbClr val="FFC00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4" name="Rectangle 203"/>
            <p:cNvSpPr/>
            <p:nvPr/>
          </p:nvSpPr>
          <p:spPr>
            <a:xfrm>
              <a:off x="5580112" y="2348880"/>
              <a:ext cx="72008" cy="2086819"/>
            </a:xfrm>
            <a:prstGeom prst="rect">
              <a:avLst/>
            </a:prstGeom>
            <a:solidFill>
              <a:srgbClr val="FFC00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5" name="Rectangle 204"/>
            <p:cNvSpPr/>
            <p:nvPr/>
          </p:nvSpPr>
          <p:spPr>
            <a:xfrm>
              <a:off x="5652120" y="2348880"/>
              <a:ext cx="72008" cy="2086819"/>
            </a:xfrm>
            <a:prstGeom prst="rect">
              <a:avLst/>
            </a:prstGeom>
            <a:solidFill>
              <a:srgbClr val="FFC00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6" name="Rectangle 205"/>
            <p:cNvSpPr/>
            <p:nvPr/>
          </p:nvSpPr>
          <p:spPr>
            <a:xfrm>
              <a:off x="5724128" y="2348880"/>
              <a:ext cx="72008" cy="2086819"/>
            </a:xfrm>
            <a:prstGeom prst="rect">
              <a:avLst/>
            </a:prstGeom>
            <a:solidFill>
              <a:srgbClr val="FFC00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7" name="Rectangle 206"/>
            <p:cNvSpPr/>
            <p:nvPr/>
          </p:nvSpPr>
          <p:spPr>
            <a:xfrm>
              <a:off x="5796136" y="2348880"/>
              <a:ext cx="72008" cy="2086819"/>
            </a:xfrm>
            <a:prstGeom prst="rect">
              <a:avLst/>
            </a:prstGeom>
            <a:solidFill>
              <a:srgbClr val="FFC00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8" name="Rectangle 207"/>
            <p:cNvSpPr/>
            <p:nvPr/>
          </p:nvSpPr>
          <p:spPr>
            <a:xfrm>
              <a:off x="5868144" y="2348880"/>
              <a:ext cx="72008" cy="2086819"/>
            </a:xfrm>
            <a:prstGeom prst="rect">
              <a:avLst/>
            </a:prstGeom>
            <a:solidFill>
              <a:srgbClr val="FFC00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9" name="Rectangle 208"/>
            <p:cNvSpPr/>
            <p:nvPr/>
          </p:nvSpPr>
          <p:spPr>
            <a:xfrm>
              <a:off x="5940152" y="2348880"/>
              <a:ext cx="72008" cy="2086819"/>
            </a:xfrm>
            <a:prstGeom prst="rect">
              <a:avLst/>
            </a:prstGeom>
            <a:solidFill>
              <a:srgbClr val="FFC00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0" name="Rectangle 209"/>
            <p:cNvSpPr/>
            <p:nvPr/>
          </p:nvSpPr>
          <p:spPr>
            <a:xfrm>
              <a:off x="6012160" y="2348880"/>
              <a:ext cx="72008" cy="2086819"/>
            </a:xfrm>
            <a:prstGeom prst="rect">
              <a:avLst/>
            </a:prstGeom>
            <a:solidFill>
              <a:srgbClr val="FFC00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1" name="Rectangle 210"/>
            <p:cNvSpPr/>
            <p:nvPr/>
          </p:nvSpPr>
          <p:spPr>
            <a:xfrm>
              <a:off x="6084168" y="2348880"/>
              <a:ext cx="72008" cy="2086819"/>
            </a:xfrm>
            <a:prstGeom prst="rect">
              <a:avLst/>
            </a:prstGeom>
            <a:solidFill>
              <a:srgbClr val="FFC00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2" name="Rectangle 211"/>
            <p:cNvSpPr/>
            <p:nvPr/>
          </p:nvSpPr>
          <p:spPr>
            <a:xfrm>
              <a:off x="6156176" y="2348880"/>
              <a:ext cx="70371" cy="2086819"/>
            </a:xfrm>
            <a:prstGeom prst="rect">
              <a:avLst/>
            </a:prstGeom>
            <a:solidFill>
              <a:srgbClr val="FFC00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15" name="Group 105"/>
          <p:cNvGrpSpPr/>
          <p:nvPr/>
        </p:nvGrpSpPr>
        <p:grpSpPr>
          <a:xfrm rot="16200000">
            <a:off x="2006371" y="4167845"/>
            <a:ext cx="568863" cy="1649704"/>
            <a:chOff x="3203848" y="2348880"/>
            <a:chExt cx="720080" cy="2088233"/>
          </a:xfrm>
        </p:grpSpPr>
        <p:sp>
          <p:nvSpPr>
            <p:cNvPr id="249" name="Rectangle 248"/>
            <p:cNvSpPr/>
            <p:nvPr/>
          </p:nvSpPr>
          <p:spPr>
            <a:xfrm>
              <a:off x="3203848" y="2350294"/>
              <a:ext cx="72008" cy="2086819"/>
            </a:xfrm>
            <a:prstGeom prst="rect">
              <a:avLst/>
            </a:prstGeom>
            <a:solidFill>
              <a:srgbClr val="FFC00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  <p:sp>
          <p:nvSpPr>
            <p:cNvPr id="250" name="Rectangle 249"/>
            <p:cNvSpPr/>
            <p:nvPr/>
          </p:nvSpPr>
          <p:spPr>
            <a:xfrm>
              <a:off x="3275856" y="2348880"/>
              <a:ext cx="72008" cy="2086819"/>
            </a:xfrm>
            <a:prstGeom prst="rect">
              <a:avLst/>
            </a:prstGeom>
            <a:solidFill>
              <a:srgbClr val="FFC00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  <p:sp>
          <p:nvSpPr>
            <p:cNvPr id="251" name="Rectangle 250"/>
            <p:cNvSpPr/>
            <p:nvPr/>
          </p:nvSpPr>
          <p:spPr>
            <a:xfrm>
              <a:off x="3347864" y="2348880"/>
              <a:ext cx="72008" cy="2086819"/>
            </a:xfrm>
            <a:prstGeom prst="rect">
              <a:avLst/>
            </a:prstGeom>
            <a:solidFill>
              <a:srgbClr val="FFC00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  <p:sp>
          <p:nvSpPr>
            <p:cNvPr id="252" name="Rectangle 251"/>
            <p:cNvSpPr/>
            <p:nvPr/>
          </p:nvSpPr>
          <p:spPr>
            <a:xfrm>
              <a:off x="3419872" y="2348880"/>
              <a:ext cx="70371" cy="2086819"/>
            </a:xfrm>
            <a:prstGeom prst="rect">
              <a:avLst/>
            </a:prstGeom>
            <a:solidFill>
              <a:srgbClr val="FFC00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  <p:sp>
          <p:nvSpPr>
            <p:cNvPr id="253" name="Rectangle 252"/>
            <p:cNvSpPr/>
            <p:nvPr/>
          </p:nvSpPr>
          <p:spPr>
            <a:xfrm>
              <a:off x="3491880" y="2348880"/>
              <a:ext cx="72008" cy="2086819"/>
            </a:xfrm>
            <a:prstGeom prst="rect">
              <a:avLst/>
            </a:prstGeom>
            <a:solidFill>
              <a:srgbClr val="FFC00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  <p:sp>
          <p:nvSpPr>
            <p:cNvPr id="254" name="Rectangle 253"/>
            <p:cNvSpPr/>
            <p:nvPr/>
          </p:nvSpPr>
          <p:spPr>
            <a:xfrm>
              <a:off x="3563888" y="2348880"/>
              <a:ext cx="72008" cy="2086819"/>
            </a:xfrm>
            <a:prstGeom prst="rect">
              <a:avLst/>
            </a:prstGeom>
            <a:solidFill>
              <a:srgbClr val="FFC00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  <p:sp>
          <p:nvSpPr>
            <p:cNvPr id="255" name="Rectangle 254"/>
            <p:cNvSpPr/>
            <p:nvPr/>
          </p:nvSpPr>
          <p:spPr>
            <a:xfrm>
              <a:off x="3635896" y="2348880"/>
              <a:ext cx="72008" cy="2086819"/>
            </a:xfrm>
            <a:prstGeom prst="rect">
              <a:avLst/>
            </a:prstGeom>
            <a:solidFill>
              <a:srgbClr val="FFC00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  <p:sp>
          <p:nvSpPr>
            <p:cNvPr id="256" name="Rectangle 255"/>
            <p:cNvSpPr/>
            <p:nvPr/>
          </p:nvSpPr>
          <p:spPr>
            <a:xfrm>
              <a:off x="3707904" y="2348880"/>
              <a:ext cx="70371" cy="2086819"/>
            </a:xfrm>
            <a:prstGeom prst="rect">
              <a:avLst/>
            </a:prstGeom>
            <a:solidFill>
              <a:srgbClr val="FFC00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  <p:sp>
          <p:nvSpPr>
            <p:cNvPr id="257" name="Rectangle 256"/>
            <p:cNvSpPr/>
            <p:nvPr/>
          </p:nvSpPr>
          <p:spPr>
            <a:xfrm>
              <a:off x="3779912" y="2348880"/>
              <a:ext cx="72008" cy="2086819"/>
            </a:xfrm>
            <a:prstGeom prst="rect">
              <a:avLst/>
            </a:prstGeom>
            <a:solidFill>
              <a:srgbClr val="FFC00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  <p:sp>
          <p:nvSpPr>
            <p:cNvPr id="258" name="Rectangle 257"/>
            <p:cNvSpPr/>
            <p:nvPr/>
          </p:nvSpPr>
          <p:spPr>
            <a:xfrm>
              <a:off x="3851920" y="2348880"/>
              <a:ext cx="72008" cy="2086819"/>
            </a:xfrm>
            <a:prstGeom prst="rect">
              <a:avLst/>
            </a:prstGeom>
            <a:solidFill>
              <a:srgbClr val="FFC00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</p:grpSp>
      <p:grpSp>
        <p:nvGrpSpPr>
          <p:cNvPr id="216" name="Group 112"/>
          <p:cNvGrpSpPr/>
          <p:nvPr/>
        </p:nvGrpSpPr>
        <p:grpSpPr>
          <a:xfrm rot="16200000">
            <a:off x="2008134" y="3599629"/>
            <a:ext cx="567570" cy="1649704"/>
            <a:chOff x="3995936" y="2276872"/>
            <a:chExt cx="718443" cy="2088233"/>
          </a:xfrm>
        </p:grpSpPr>
        <p:sp>
          <p:nvSpPr>
            <p:cNvPr id="239" name="Rectangle 238"/>
            <p:cNvSpPr/>
            <p:nvPr/>
          </p:nvSpPr>
          <p:spPr>
            <a:xfrm>
              <a:off x="3995936" y="2276872"/>
              <a:ext cx="72008" cy="2086819"/>
            </a:xfrm>
            <a:prstGeom prst="rect">
              <a:avLst/>
            </a:prstGeom>
            <a:solidFill>
              <a:srgbClr val="FFC00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  <p:sp>
          <p:nvSpPr>
            <p:cNvPr id="240" name="Rectangle 239"/>
            <p:cNvSpPr/>
            <p:nvPr/>
          </p:nvSpPr>
          <p:spPr>
            <a:xfrm>
              <a:off x="4067944" y="2276872"/>
              <a:ext cx="72008" cy="2086819"/>
            </a:xfrm>
            <a:prstGeom prst="rect">
              <a:avLst/>
            </a:prstGeom>
            <a:solidFill>
              <a:srgbClr val="FFC00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  <p:sp>
          <p:nvSpPr>
            <p:cNvPr id="241" name="Rectangle 240"/>
            <p:cNvSpPr/>
            <p:nvPr/>
          </p:nvSpPr>
          <p:spPr>
            <a:xfrm>
              <a:off x="4139952" y="2276872"/>
              <a:ext cx="72008" cy="2086819"/>
            </a:xfrm>
            <a:prstGeom prst="rect">
              <a:avLst/>
            </a:prstGeom>
            <a:solidFill>
              <a:srgbClr val="FFC00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  <p:sp>
          <p:nvSpPr>
            <p:cNvPr id="242" name="Rectangle 241"/>
            <p:cNvSpPr/>
            <p:nvPr/>
          </p:nvSpPr>
          <p:spPr>
            <a:xfrm>
              <a:off x="4211960" y="2276872"/>
              <a:ext cx="72008" cy="2086819"/>
            </a:xfrm>
            <a:prstGeom prst="rect">
              <a:avLst/>
            </a:prstGeom>
            <a:solidFill>
              <a:srgbClr val="FFC00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  <p:sp>
          <p:nvSpPr>
            <p:cNvPr id="243" name="Rectangle 242"/>
            <p:cNvSpPr/>
            <p:nvPr/>
          </p:nvSpPr>
          <p:spPr>
            <a:xfrm>
              <a:off x="4283968" y="2276872"/>
              <a:ext cx="72008" cy="2086819"/>
            </a:xfrm>
            <a:prstGeom prst="rect">
              <a:avLst/>
            </a:prstGeom>
            <a:solidFill>
              <a:srgbClr val="FFC00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  <p:sp>
          <p:nvSpPr>
            <p:cNvPr id="244" name="Rectangle 243"/>
            <p:cNvSpPr/>
            <p:nvPr/>
          </p:nvSpPr>
          <p:spPr>
            <a:xfrm>
              <a:off x="4355976" y="2276872"/>
              <a:ext cx="72008" cy="2086819"/>
            </a:xfrm>
            <a:prstGeom prst="rect">
              <a:avLst/>
            </a:prstGeom>
            <a:solidFill>
              <a:srgbClr val="FFC00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  <p:sp>
          <p:nvSpPr>
            <p:cNvPr id="245" name="Rectangle 244"/>
            <p:cNvSpPr/>
            <p:nvPr/>
          </p:nvSpPr>
          <p:spPr>
            <a:xfrm>
              <a:off x="4427984" y="2276872"/>
              <a:ext cx="72008" cy="2086819"/>
            </a:xfrm>
            <a:prstGeom prst="rect">
              <a:avLst/>
            </a:prstGeom>
            <a:solidFill>
              <a:srgbClr val="FFC00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  <p:sp>
          <p:nvSpPr>
            <p:cNvPr id="246" name="Rectangle 245"/>
            <p:cNvSpPr/>
            <p:nvPr/>
          </p:nvSpPr>
          <p:spPr>
            <a:xfrm>
              <a:off x="4499992" y="2276872"/>
              <a:ext cx="72008" cy="2086819"/>
            </a:xfrm>
            <a:prstGeom prst="rect">
              <a:avLst/>
            </a:prstGeom>
            <a:solidFill>
              <a:srgbClr val="FFC00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  <p:sp>
          <p:nvSpPr>
            <p:cNvPr id="247" name="Rectangle 246"/>
            <p:cNvSpPr/>
            <p:nvPr/>
          </p:nvSpPr>
          <p:spPr>
            <a:xfrm>
              <a:off x="4572000" y="2276872"/>
              <a:ext cx="72008" cy="2086819"/>
            </a:xfrm>
            <a:prstGeom prst="rect">
              <a:avLst/>
            </a:prstGeom>
            <a:solidFill>
              <a:srgbClr val="FFC00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  <p:sp>
          <p:nvSpPr>
            <p:cNvPr id="248" name="Rectangle 247"/>
            <p:cNvSpPr/>
            <p:nvPr/>
          </p:nvSpPr>
          <p:spPr>
            <a:xfrm>
              <a:off x="4644008" y="2276873"/>
              <a:ext cx="70371" cy="2088232"/>
            </a:xfrm>
            <a:prstGeom prst="rect">
              <a:avLst/>
            </a:prstGeom>
            <a:solidFill>
              <a:srgbClr val="FFC00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</p:grpSp>
      <p:grpSp>
        <p:nvGrpSpPr>
          <p:cNvPr id="217" name="Group 113"/>
          <p:cNvGrpSpPr/>
          <p:nvPr/>
        </p:nvGrpSpPr>
        <p:grpSpPr>
          <a:xfrm rot="16200000">
            <a:off x="2008604" y="3031412"/>
            <a:ext cx="568863" cy="1649704"/>
            <a:chOff x="4788024" y="2348880"/>
            <a:chExt cx="720080" cy="2088233"/>
          </a:xfrm>
        </p:grpSpPr>
        <p:sp>
          <p:nvSpPr>
            <p:cNvPr id="229" name="Rectangle 228"/>
            <p:cNvSpPr/>
            <p:nvPr/>
          </p:nvSpPr>
          <p:spPr>
            <a:xfrm>
              <a:off x="4788024" y="2348880"/>
              <a:ext cx="72008" cy="2086819"/>
            </a:xfrm>
            <a:prstGeom prst="rect">
              <a:avLst/>
            </a:prstGeom>
            <a:solidFill>
              <a:srgbClr val="FFC00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  <p:sp>
          <p:nvSpPr>
            <p:cNvPr id="230" name="Rectangle 229"/>
            <p:cNvSpPr/>
            <p:nvPr/>
          </p:nvSpPr>
          <p:spPr>
            <a:xfrm>
              <a:off x="4860032" y="2348880"/>
              <a:ext cx="72008" cy="2086819"/>
            </a:xfrm>
            <a:prstGeom prst="rect">
              <a:avLst/>
            </a:prstGeom>
            <a:solidFill>
              <a:srgbClr val="FFC00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  <p:sp>
          <p:nvSpPr>
            <p:cNvPr id="231" name="Rectangle 230"/>
            <p:cNvSpPr/>
            <p:nvPr/>
          </p:nvSpPr>
          <p:spPr>
            <a:xfrm>
              <a:off x="4932040" y="2348880"/>
              <a:ext cx="72008" cy="2086819"/>
            </a:xfrm>
            <a:prstGeom prst="rect">
              <a:avLst/>
            </a:prstGeom>
            <a:solidFill>
              <a:srgbClr val="FFC00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  <p:sp>
          <p:nvSpPr>
            <p:cNvPr id="232" name="Rectangle 231"/>
            <p:cNvSpPr/>
            <p:nvPr/>
          </p:nvSpPr>
          <p:spPr>
            <a:xfrm>
              <a:off x="5004048" y="2348880"/>
              <a:ext cx="72008" cy="2086819"/>
            </a:xfrm>
            <a:prstGeom prst="rect">
              <a:avLst/>
            </a:prstGeom>
            <a:solidFill>
              <a:srgbClr val="FFC00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  <p:sp>
          <p:nvSpPr>
            <p:cNvPr id="233" name="Rectangle 232"/>
            <p:cNvSpPr/>
            <p:nvPr/>
          </p:nvSpPr>
          <p:spPr>
            <a:xfrm>
              <a:off x="5076056" y="2348880"/>
              <a:ext cx="72008" cy="2086819"/>
            </a:xfrm>
            <a:prstGeom prst="rect">
              <a:avLst/>
            </a:prstGeom>
            <a:solidFill>
              <a:srgbClr val="FFC00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  <p:sp>
          <p:nvSpPr>
            <p:cNvPr id="234" name="Rectangle 233"/>
            <p:cNvSpPr/>
            <p:nvPr/>
          </p:nvSpPr>
          <p:spPr>
            <a:xfrm>
              <a:off x="5148064" y="2348880"/>
              <a:ext cx="72008" cy="2086819"/>
            </a:xfrm>
            <a:prstGeom prst="rect">
              <a:avLst/>
            </a:prstGeom>
            <a:solidFill>
              <a:srgbClr val="FFC00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  <p:sp>
          <p:nvSpPr>
            <p:cNvPr id="235" name="Rectangle 234"/>
            <p:cNvSpPr/>
            <p:nvPr/>
          </p:nvSpPr>
          <p:spPr>
            <a:xfrm>
              <a:off x="5220072" y="2348880"/>
              <a:ext cx="72008" cy="2086819"/>
            </a:xfrm>
            <a:prstGeom prst="rect">
              <a:avLst/>
            </a:prstGeom>
            <a:solidFill>
              <a:srgbClr val="FFC00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  <p:sp>
          <p:nvSpPr>
            <p:cNvPr id="236" name="Rectangle 235"/>
            <p:cNvSpPr/>
            <p:nvPr/>
          </p:nvSpPr>
          <p:spPr>
            <a:xfrm>
              <a:off x="5292080" y="2348880"/>
              <a:ext cx="72008" cy="2086819"/>
            </a:xfrm>
            <a:prstGeom prst="rect">
              <a:avLst/>
            </a:prstGeom>
            <a:solidFill>
              <a:srgbClr val="FFC00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  <p:sp>
          <p:nvSpPr>
            <p:cNvPr id="237" name="Rectangle 236"/>
            <p:cNvSpPr/>
            <p:nvPr/>
          </p:nvSpPr>
          <p:spPr>
            <a:xfrm>
              <a:off x="5364088" y="2348880"/>
              <a:ext cx="72008" cy="2088233"/>
            </a:xfrm>
            <a:prstGeom prst="rect">
              <a:avLst/>
            </a:prstGeom>
            <a:solidFill>
              <a:srgbClr val="FFC00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  <p:sp>
          <p:nvSpPr>
            <p:cNvPr id="238" name="Rectangle 237"/>
            <p:cNvSpPr/>
            <p:nvPr/>
          </p:nvSpPr>
          <p:spPr>
            <a:xfrm>
              <a:off x="5436096" y="2348880"/>
              <a:ext cx="72008" cy="2086819"/>
            </a:xfrm>
            <a:prstGeom prst="rect">
              <a:avLst/>
            </a:prstGeom>
            <a:solidFill>
              <a:srgbClr val="FFC00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</p:grpSp>
      <p:grpSp>
        <p:nvGrpSpPr>
          <p:cNvPr id="218" name="Group 114"/>
          <p:cNvGrpSpPr/>
          <p:nvPr/>
        </p:nvGrpSpPr>
        <p:grpSpPr>
          <a:xfrm rot="16200000">
            <a:off x="2006458" y="2469096"/>
            <a:ext cx="567570" cy="1648587"/>
            <a:chOff x="5508104" y="2348880"/>
            <a:chExt cx="718443" cy="2086819"/>
          </a:xfrm>
        </p:grpSpPr>
        <p:sp>
          <p:nvSpPr>
            <p:cNvPr id="219" name="Rectangle 218"/>
            <p:cNvSpPr/>
            <p:nvPr/>
          </p:nvSpPr>
          <p:spPr>
            <a:xfrm>
              <a:off x="5508104" y="2348880"/>
              <a:ext cx="72008" cy="2086819"/>
            </a:xfrm>
            <a:prstGeom prst="rect">
              <a:avLst/>
            </a:prstGeom>
            <a:solidFill>
              <a:srgbClr val="FFC00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  <p:sp>
          <p:nvSpPr>
            <p:cNvPr id="220" name="Rectangle 219"/>
            <p:cNvSpPr/>
            <p:nvPr/>
          </p:nvSpPr>
          <p:spPr>
            <a:xfrm>
              <a:off x="5580112" y="2348880"/>
              <a:ext cx="72008" cy="2086819"/>
            </a:xfrm>
            <a:prstGeom prst="rect">
              <a:avLst/>
            </a:prstGeom>
            <a:solidFill>
              <a:srgbClr val="FFC00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  <p:sp>
          <p:nvSpPr>
            <p:cNvPr id="221" name="Rectangle 220"/>
            <p:cNvSpPr/>
            <p:nvPr/>
          </p:nvSpPr>
          <p:spPr>
            <a:xfrm>
              <a:off x="5652120" y="2348880"/>
              <a:ext cx="72008" cy="2086819"/>
            </a:xfrm>
            <a:prstGeom prst="rect">
              <a:avLst/>
            </a:prstGeom>
            <a:solidFill>
              <a:srgbClr val="FFC00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  <p:sp>
          <p:nvSpPr>
            <p:cNvPr id="222" name="Rectangle 221"/>
            <p:cNvSpPr/>
            <p:nvPr/>
          </p:nvSpPr>
          <p:spPr>
            <a:xfrm>
              <a:off x="5724128" y="2348880"/>
              <a:ext cx="72008" cy="2086819"/>
            </a:xfrm>
            <a:prstGeom prst="rect">
              <a:avLst/>
            </a:prstGeom>
            <a:solidFill>
              <a:srgbClr val="FFC00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  <p:sp>
          <p:nvSpPr>
            <p:cNvPr id="223" name="Rectangle 222"/>
            <p:cNvSpPr/>
            <p:nvPr/>
          </p:nvSpPr>
          <p:spPr>
            <a:xfrm>
              <a:off x="5796136" y="2348880"/>
              <a:ext cx="72008" cy="2086819"/>
            </a:xfrm>
            <a:prstGeom prst="rect">
              <a:avLst/>
            </a:prstGeom>
            <a:solidFill>
              <a:srgbClr val="FFC00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  <p:sp>
          <p:nvSpPr>
            <p:cNvPr id="224" name="Rectangle 223"/>
            <p:cNvSpPr/>
            <p:nvPr/>
          </p:nvSpPr>
          <p:spPr>
            <a:xfrm>
              <a:off x="5868144" y="2348880"/>
              <a:ext cx="72008" cy="2086819"/>
            </a:xfrm>
            <a:prstGeom prst="rect">
              <a:avLst/>
            </a:prstGeom>
            <a:solidFill>
              <a:srgbClr val="FFC00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  <p:sp>
          <p:nvSpPr>
            <p:cNvPr id="225" name="Rectangle 224"/>
            <p:cNvSpPr/>
            <p:nvPr/>
          </p:nvSpPr>
          <p:spPr>
            <a:xfrm>
              <a:off x="5940152" y="2348880"/>
              <a:ext cx="72008" cy="2086819"/>
            </a:xfrm>
            <a:prstGeom prst="rect">
              <a:avLst/>
            </a:prstGeom>
            <a:solidFill>
              <a:srgbClr val="FFC00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  <p:sp>
          <p:nvSpPr>
            <p:cNvPr id="226" name="Rectangle 225"/>
            <p:cNvSpPr/>
            <p:nvPr/>
          </p:nvSpPr>
          <p:spPr>
            <a:xfrm>
              <a:off x="6012160" y="2348880"/>
              <a:ext cx="72008" cy="2086819"/>
            </a:xfrm>
            <a:prstGeom prst="rect">
              <a:avLst/>
            </a:prstGeom>
            <a:solidFill>
              <a:srgbClr val="FFC00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  <p:sp>
          <p:nvSpPr>
            <p:cNvPr id="227" name="Rectangle 226"/>
            <p:cNvSpPr/>
            <p:nvPr/>
          </p:nvSpPr>
          <p:spPr>
            <a:xfrm>
              <a:off x="6084168" y="2348880"/>
              <a:ext cx="72008" cy="2086819"/>
            </a:xfrm>
            <a:prstGeom prst="rect">
              <a:avLst/>
            </a:prstGeom>
            <a:solidFill>
              <a:srgbClr val="FFC00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  <p:sp>
          <p:nvSpPr>
            <p:cNvPr id="228" name="Rectangle 227"/>
            <p:cNvSpPr/>
            <p:nvPr/>
          </p:nvSpPr>
          <p:spPr>
            <a:xfrm>
              <a:off x="6156176" y="2348880"/>
              <a:ext cx="70371" cy="2086819"/>
            </a:xfrm>
            <a:prstGeom prst="rect">
              <a:avLst/>
            </a:prstGeom>
            <a:solidFill>
              <a:srgbClr val="FFC00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 More on ESO</a:t>
            </a:r>
            <a:endParaRPr lang="en-US" dirty="0"/>
          </a:p>
        </p:txBody>
      </p:sp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8134" y="3902750"/>
            <a:ext cx="303461" cy="3034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41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7907" y="3023470"/>
            <a:ext cx="64461" cy="4512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9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9411" y="3932658"/>
            <a:ext cx="382007" cy="116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8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3012" y="3566407"/>
            <a:ext cx="1040692" cy="7204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336" name="Left Brace 14335"/>
          <p:cNvSpPr/>
          <p:nvPr/>
        </p:nvSpPr>
        <p:spPr>
          <a:xfrm>
            <a:off x="1315784" y="3580522"/>
            <a:ext cx="150166" cy="567570"/>
          </a:xfrm>
          <a:prstGeom prst="leftBrac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3" name="Picture 7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409" y="3797355"/>
            <a:ext cx="164592" cy="274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346" name="Double Bracket 14345"/>
          <p:cNvSpPr/>
          <p:nvPr/>
        </p:nvSpPr>
        <p:spPr>
          <a:xfrm>
            <a:off x="1010983" y="2751340"/>
            <a:ext cx="2484751" cy="2759765"/>
          </a:xfrm>
          <a:prstGeom prst="bracketPair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9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2591" y="3462998"/>
            <a:ext cx="612422" cy="6999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337" name="Left Brace 14336"/>
          <p:cNvSpPr/>
          <p:nvPr/>
        </p:nvSpPr>
        <p:spPr>
          <a:xfrm rot="16200000">
            <a:off x="4969830" y="4577865"/>
            <a:ext cx="183142" cy="559079"/>
          </a:xfrm>
          <a:prstGeom prst="leftBrac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343" name="Picture 7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3695" y="5026273"/>
            <a:ext cx="164592" cy="274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6" name="Double Bracket 165"/>
          <p:cNvSpPr/>
          <p:nvPr/>
        </p:nvSpPr>
        <p:spPr>
          <a:xfrm>
            <a:off x="4021518" y="2868681"/>
            <a:ext cx="2551197" cy="2431912"/>
          </a:xfrm>
          <a:prstGeom prst="bracketPair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351" name="Left Bracket 14350"/>
          <p:cNvSpPr/>
          <p:nvPr/>
        </p:nvSpPr>
        <p:spPr>
          <a:xfrm>
            <a:off x="749565" y="2707506"/>
            <a:ext cx="190500" cy="2666439"/>
          </a:xfrm>
          <a:prstGeom prst="leftBracket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352" name="Right Bracket 14351"/>
          <p:cNvSpPr/>
          <p:nvPr/>
        </p:nvSpPr>
        <p:spPr>
          <a:xfrm>
            <a:off x="6696134" y="2693703"/>
            <a:ext cx="171867" cy="2666439"/>
          </a:xfrm>
          <a:prstGeom prst="rightBracket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334" y="3988963"/>
            <a:ext cx="286402" cy="2864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9527" y="4091587"/>
            <a:ext cx="215213" cy="2459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4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7906" y="4239004"/>
            <a:ext cx="64461" cy="4512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5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0390" y="4797086"/>
            <a:ext cx="64461" cy="4512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6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4073" y="3943045"/>
            <a:ext cx="382007" cy="116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7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1639" y="3939103"/>
            <a:ext cx="382007" cy="116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1" name="TextBox 120"/>
          <p:cNvSpPr txBox="1"/>
          <p:nvPr/>
        </p:nvSpPr>
        <p:spPr>
          <a:xfrm>
            <a:off x="711207" y="1485726"/>
            <a:ext cx="13782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ESO:</a:t>
            </a:r>
            <a:endParaRPr lang="en-US" dirty="0"/>
          </a:p>
        </p:txBody>
      </p:sp>
      <p:sp>
        <p:nvSpPr>
          <p:cNvPr id="5" name="Down Arrow 4"/>
          <p:cNvSpPr/>
          <p:nvPr/>
        </p:nvSpPr>
        <p:spPr>
          <a:xfrm rot="21236732">
            <a:off x="3692286" y="5398469"/>
            <a:ext cx="324199" cy="815445"/>
          </a:xfrm>
          <a:prstGeom prst="downArrow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3233074" y="6302807"/>
            <a:ext cx="3798377" cy="369332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dirty="0" smtClean="0"/>
              <a:t>second </a:t>
            </a:r>
            <a:r>
              <a:rPr lang="fr-FR" dirty="0" err="1" smtClean="0"/>
              <a:t>order</a:t>
            </a:r>
            <a:r>
              <a:rPr lang="fr-FR" dirty="0" smtClean="0"/>
              <a:t> /</a:t>
            </a:r>
            <a:r>
              <a:rPr lang="fr-FR" dirty="0" err="1" smtClean="0"/>
              <a:t>curvature</a:t>
            </a:r>
            <a:r>
              <a:rPr lang="fr-FR" dirty="0" smtClean="0"/>
              <a:t> information</a:t>
            </a:r>
            <a:endParaRPr lang="en-US" dirty="0"/>
          </a:p>
        </p:txBody>
      </p:sp>
      <p:sp>
        <p:nvSpPr>
          <p:cNvPr id="124" name="TextBox 123"/>
          <p:cNvSpPr txBox="1"/>
          <p:nvPr/>
        </p:nvSpPr>
        <p:spPr>
          <a:xfrm>
            <a:off x="3195316" y="6302807"/>
            <a:ext cx="4158326" cy="369332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b="1" dirty="0"/>
              <a:t>l</a:t>
            </a:r>
            <a:r>
              <a:rPr lang="fr-FR" b="1" dirty="0" smtClean="0"/>
              <a:t>ocal</a:t>
            </a:r>
            <a:r>
              <a:rPr lang="fr-FR" dirty="0" smtClean="0"/>
              <a:t> second </a:t>
            </a:r>
            <a:r>
              <a:rPr lang="fr-FR" dirty="0" err="1" smtClean="0"/>
              <a:t>order</a:t>
            </a:r>
            <a:r>
              <a:rPr lang="fr-FR" dirty="0" smtClean="0"/>
              <a:t> /</a:t>
            </a:r>
            <a:r>
              <a:rPr lang="fr-FR" dirty="0" err="1" smtClean="0"/>
              <a:t>curvature</a:t>
            </a:r>
            <a:r>
              <a:rPr lang="fr-FR" dirty="0" smtClean="0"/>
              <a:t> information</a:t>
            </a:r>
            <a:endParaRPr lang="en-US" dirty="0"/>
          </a:p>
        </p:txBody>
      </p:sp>
      <p:sp>
        <p:nvSpPr>
          <p:cNvPr id="125" name="Down Arrow 124"/>
          <p:cNvSpPr/>
          <p:nvPr/>
        </p:nvSpPr>
        <p:spPr>
          <a:xfrm rot="12200217">
            <a:off x="7305676" y="5235964"/>
            <a:ext cx="318967" cy="815445"/>
          </a:xfrm>
          <a:prstGeom prst="downArrow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 rot="17606334">
            <a:off x="7128246" y="5509871"/>
            <a:ext cx="6105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 smtClean="0"/>
              <a:t>lost</a:t>
            </a:r>
            <a:endParaRPr lang="en-US" dirty="0"/>
          </a:p>
        </p:txBody>
      </p:sp>
      <p:sp>
        <p:nvSpPr>
          <p:cNvPr id="127" name="TextBox 126"/>
          <p:cNvSpPr txBox="1"/>
          <p:nvPr/>
        </p:nvSpPr>
        <p:spPr>
          <a:xfrm rot="4816187">
            <a:off x="3578517" y="5603112"/>
            <a:ext cx="6105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 smtClean="0"/>
              <a:t>get</a:t>
            </a:r>
            <a:endParaRPr lang="en-US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2616" y="4071676"/>
            <a:ext cx="1431845" cy="3046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4686" y="1397039"/>
            <a:ext cx="4704841" cy="7310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24156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6" grpId="0" animBg="1"/>
      <p:bldP spid="14337" grpId="0" animBg="1"/>
      <p:bldP spid="14351" grpId="0" animBg="1"/>
      <p:bldP spid="14352" grpId="0" animBg="1"/>
      <p:bldP spid="6" grpId="0" animBg="1"/>
      <p:bldP spid="124" grpId="0" animBg="1"/>
      <p:bldP spid="125" grpId="0" animBg="1"/>
      <p:bldP spid="7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" name="Straight Arrow Connector 30"/>
          <p:cNvCxnSpPr>
            <a:stCxn id="32" idx="0"/>
          </p:cNvCxnSpPr>
          <p:nvPr/>
        </p:nvCxnSpPr>
        <p:spPr>
          <a:xfrm flipV="1">
            <a:off x="2159732" y="5301208"/>
            <a:ext cx="540060" cy="50405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Rectangle 31"/>
          <p:cNvSpPr/>
          <p:nvPr/>
        </p:nvSpPr>
        <p:spPr>
          <a:xfrm>
            <a:off x="323528" y="5805264"/>
            <a:ext cx="3672408" cy="792088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2000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11430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Computation of ESO </a:t>
            </a:r>
            <a:r>
              <a:rPr lang="en-US" dirty="0" smtClean="0"/>
              <a:t>Parameters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-1116632" y="7101408"/>
            <a:ext cx="1329928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\[ \</a:t>
            </a:r>
            <a:r>
              <a:rPr lang="en-US" dirty="0" err="1"/>
              <a:t>mathbf</a:t>
            </a:r>
            <a:r>
              <a:rPr lang="en-US" dirty="0"/>
              <a:t>{E} \left\| \sum_{</a:t>
            </a:r>
            <a:r>
              <a:rPr lang="en-US" dirty="0" err="1"/>
              <a:t>i</a:t>
            </a:r>
            <a:r>
              <a:rPr lang="en-US" dirty="0"/>
              <a:t>\in \hat{S}} </a:t>
            </a:r>
            <a:r>
              <a:rPr lang="en-US" dirty="0" err="1"/>
              <a:t>A_i</a:t>
            </a:r>
            <a:r>
              <a:rPr lang="en-US" dirty="0"/>
              <a:t> \</a:t>
            </a:r>
            <a:r>
              <a:rPr lang="en-US" dirty="0" err="1"/>
              <a:t>alpha_i</a:t>
            </a:r>
            <a:r>
              <a:rPr lang="en-US" dirty="0"/>
              <a:t>\right\|^2 \;\;\</a:t>
            </a:r>
            <a:r>
              <a:rPr lang="en-US" dirty="0" err="1"/>
              <a:t>leq</a:t>
            </a:r>
            <a:r>
              <a:rPr lang="en-US" dirty="0"/>
              <a:t> \;\;  \sum_{</a:t>
            </a:r>
            <a:r>
              <a:rPr lang="en-US" dirty="0" err="1"/>
              <a:t>i</a:t>
            </a:r>
            <a:r>
              <a:rPr lang="en-US" dirty="0"/>
              <a:t>=1}^n {\color{blue} </a:t>
            </a:r>
            <a:r>
              <a:rPr lang="en-US" dirty="0" err="1"/>
              <a:t>p_i</a:t>
            </a:r>
            <a:r>
              <a:rPr lang="en-US" dirty="0"/>
              <a:t>} {\color{red} </a:t>
            </a:r>
            <a:r>
              <a:rPr lang="en-US" dirty="0" err="1"/>
              <a:t>v_i</a:t>
            </a:r>
            <a:r>
              <a:rPr lang="en-US" dirty="0"/>
              <a:t>}\|\</a:t>
            </a:r>
            <a:r>
              <a:rPr lang="en-US" dirty="0" err="1"/>
              <a:t>alpha_i</a:t>
            </a:r>
            <a:r>
              <a:rPr lang="en-US" dirty="0"/>
              <a:t>\|^2 \]</a:t>
            </a:r>
          </a:p>
          <a:p>
            <a:r>
              <a:rPr lang="en-US" dirty="0"/>
              <a:t>\[\</a:t>
            </a:r>
            <a:r>
              <a:rPr lang="en-US" dirty="0" err="1"/>
              <a:t>Updownarrow</a:t>
            </a:r>
            <a:r>
              <a:rPr lang="en-US" dirty="0"/>
              <a:t>\]</a:t>
            </a:r>
          </a:p>
          <a:p>
            <a:r>
              <a:rPr lang="en-US" dirty="0"/>
              <a:t>\[ P \</a:t>
            </a:r>
            <a:r>
              <a:rPr lang="en-US" dirty="0" err="1"/>
              <a:t>circ</a:t>
            </a:r>
            <a:r>
              <a:rPr lang="en-US" dirty="0"/>
              <a:t> A^\top A \</a:t>
            </a:r>
            <a:r>
              <a:rPr lang="en-US" dirty="0" err="1"/>
              <a:t>preceq</a:t>
            </a:r>
            <a:r>
              <a:rPr lang="en-US" dirty="0"/>
              <a:t> </a:t>
            </a:r>
            <a:r>
              <a:rPr lang="en-US" dirty="0" err="1"/>
              <a:t>Diag</a:t>
            </a:r>
            <a:r>
              <a:rPr lang="en-US" dirty="0"/>
              <a:t>({\color{blue}p}\</a:t>
            </a:r>
            <a:r>
              <a:rPr lang="en-US" dirty="0" err="1"/>
              <a:t>circ</a:t>
            </a:r>
            <a:r>
              <a:rPr lang="en-US" dirty="0"/>
              <a:t> {\color{red}v})\]</a:t>
            </a:r>
          </a:p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67544" y="1772816"/>
            <a:ext cx="28488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E46C0A"/>
                </a:solidFill>
              </a:rPr>
              <a:t>Lemma</a:t>
            </a:r>
            <a:r>
              <a:rPr lang="en-US" sz="2800" dirty="0" smtClean="0"/>
              <a:t> </a:t>
            </a:r>
            <a:r>
              <a:rPr lang="en-US" sz="2800" b="1" dirty="0" smtClean="0">
                <a:solidFill>
                  <a:srgbClr val="E46C0A"/>
                </a:solidFill>
              </a:rPr>
              <a:t>(QR’14b) </a:t>
            </a:r>
            <a:r>
              <a:rPr lang="en-US" sz="2800" dirty="0" smtClean="0"/>
              <a:t> </a:t>
            </a:r>
          </a:p>
        </p:txBody>
      </p:sp>
      <p:pic>
        <p:nvPicPr>
          <p:cNvPr id="8" name="Picture 7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2492896"/>
            <a:ext cx="5115560" cy="2654300"/>
          </a:xfrm>
          <a:prstGeom prst="rect">
            <a:avLst/>
          </a:prstGeom>
        </p:spPr>
      </p:pic>
      <p:cxnSp>
        <p:nvCxnSpPr>
          <p:cNvPr id="18" name="Straight Arrow Connector 17"/>
          <p:cNvCxnSpPr/>
          <p:nvPr/>
        </p:nvCxnSpPr>
        <p:spPr>
          <a:xfrm flipH="1" flipV="1">
            <a:off x="3995936" y="5301208"/>
            <a:ext cx="1080120" cy="50405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9" name="Rectangle 18"/>
          <p:cNvSpPr/>
          <p:nvPr/>
        </p:nvSpPr>
        <p:spPr>
          <a:xfrm>
            <a:off x="5076056" y="5805264"/>
            <a:ext cx="3672408" cy="792088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2000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2000" dirty="0">
              <a:solidFill>
                <a:schemeClr val="tx1"/>
              </a:solidFill>
            </a:endParaRPr>
          </a:p>
        </p:txBody>
      </p:sp>
      <p:pic>
        <p:nvPicPr>
          <p:cNvPr id="13" name="Picture 12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6021288"/>
            <a:ext cx="3365500" cy="3937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467544" y="-963488"/>
            <a:ext cx="27724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\[A = [A_1,A_2,\</a:t>
            </a:r>
            <a:r>
              <a:rPr lang="en-US" dirty="0" err="1"/>
              <a:t>dots,A_n</a:t>
            </a:r>
            <a:r>
              <a:rPr lang="en-US" dirty="0"/>
              <a:t>]\]</a:t>
            </a:r>
          </a:p>
        </p:txBody>
      </p:sp>
      <p:pic>
        <p:nvPicPr>
          <p:cNvPr id="15" name="Picture 14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5949280"/>
            <a:ext cx="3187700" cy="4826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07604" y="5445224"/>
            <a:ext cx="1152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/>
              <a:t>S</a:t>
            </a:r>
            <a:r>
              <a:rPr lang="fr-FR" dirty="0" err="1" smtClean="0"/>
              <a:t>ampling</a:t>
            </a:r>
            <a:endParaRPr lang="fr-FR" dirty="0"/>
          </a:p>
        </p:txBody>
      </p:sp>
      <p:sp>
        <p:nvSpPr>
          <p:cNvPr id="16" name="TextBox 15"/>
          <p:cNvSpPr txBox="1"/>
          <p:nvPr/>
        </p:nvSpPr>
        <p:spPr>
          <a:xfrm>
            <a:off x="6372200" y="5417285"/>
            <a:ext cx="1152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Data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42122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971600" y="1916832"/>
            <a:ext cx="7416824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dirty="0" smtClean="0"/>
              <a:t>QUARTZ (</a:t>
            </a:r>
            <a:r>
              <a:rPr lang="fr-FR" dirty="0" err="1" smtClean="0"/>
              <a:t>Randomized</a:t>
            </a:r>
            <a:r>
              <a:rPr lang="fr-FR" dirty="0"/>
              <a:t> </a:t>
            </a:r>
            <a:r>
              <a:rPr lang="fr-FR" dirty="0" err="1" smtClean="0"/>
              <a:t>coordinate</a:t>
            </a:r>
            <a:r>
              <a:rPr lang="fr-FR" dirty="0" smtClean="0"/>
              <a:t> </a:t>
            </a:r>
            <a:r>
              <a:rPr lang="fr-FR" dirty="0" err="1" smtClean="0"/>
              <a:t>ascent</a:t>
            </a:r>
            <a:r>
              <a:rPr lang="fr-FR" dirty="0" smtClean="0"/>
              <a:t> </a:t>
            </a:r>
            <a:r>
              <a:rPr lang="fr-FR" dirty="0" err="1" smtClean="0"/>
              <a:t>method</a:t>
            </a:r>
            <a:r>
              <a:rPr lang="fr-FR" dirty="0" smtClean="0"/>
              <a:t> </a:t>
            </a:r>
            <a:r>
              <a:rPr lang="fr-FR" dirty="0" err="1" smtClean="0"/>
              <a:t>with</a:t>
            </a:r>
            <a:r>
              <a:rPr lang="fr-FR" dirty="0" smtClean="0"/>
              <a:t> </a:t>
            </a:r>
            <a:r>
              <a:rPr lang="fr-FR" dirty="0" err="1" smtClean="0"/>
              <a:t>arbitrary</a:t>
            </a:r>
            <a:r>
              <a:rPr lang="fr-FR" dirty="0" smtClean="0"/>
              <a:t> </a:t>
            </a:r>
            <a:r>
              <a:rPr lang="fr-FR" dirty="0" err="1" smtClean="0"/>
              <a:t>sampling</a:t>
            </a:r>
            <a:r>
              <a:rPr lang="fr-FR" dirty="0" smtClean="0"/>
              <a:t> )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fr-FR" dirty="0" smtClean="0"/>
              <a:t>Direct primal-dual </a:t>
            </a:r>
            <a:r>
              <a:rPr lang="fr-FR" dirty="0" err="1" smtClean="0"/>
              <a:t>analysis</a:t>
            </a:r>
            <a:r>
              <a:rPr lang="fr-FR" dirty="0" smtClean="0"/>
              <a:t> (for </a:t>
            </a:r>
            <a:r>
              <a:rPr lang="fr-FR" dirty="0" err="1" smtClean="0"/>
              <a:t>arbitrary</a:t>
            </a:r>
            <a:r>
              <a:rPr lang="fr-FR" dirty="0" smtClean="0"/>
              <a:t> </a:t>
            </a:r>
            <a:r>
              <a:rPr lang="fr-FR" dirty="0" err="1" smtClean="0"/>
              <a:t>sampling</a:t>
            </a:r>
            <a:r>
              <a:rPr lang="fr-FR" dirty="0" smtClean="0"/>
              <a:t>)</a:t>
            </a:r>
          </a:p>
          <a:p>
            <a:pPr marL="1200150" lvl="2" indent="-285750">
              <a:buFont typeface="Wingdings" panose="05000000000000000000" pitchFamily="2" charset="2"/>
              <a:buChar char="ü"/>
            </a:pPr>
            <a:r>
              <a:rPr lang="fr-FR" dirty="0"/>
              <a:t>o</a:t>
            </a:r>
            <a:r>
              <a:rPr lang="fr-FR" dirty="0" smtClean="0"/>
              <a:t>ptimal serial </a:t>
            </a:r>
            <a:r>
              <a:rPr lang="fr-FR" dirty="0" err="1" smtClean="0"/>
              <a:t>sampling</a:t>
            </a:r>
            <a:endParaRPr lang="fr-FR" dirty="0" smtClean="0"/>
          </a:p>
          <a:p>
            <a:pPr marL="1200150" lvl="2" indent="-285750">
              <a:buFont typeface="Wingdings" panose="05000000000000000000" pitchFamily="2" charset="2"/>
              <a:buChar char="ü"/>
            </a:pPr>
            <a:r>
              <a:rPr lang="fr-FR" dirty="0"/>
              <a:t>t</a:t>
            </a:r>
            <a:r>
              <a:rPr lang="fr-FR" dirty="0" smtClean="0"/>
              <a:t>au-</a:t>
            </a:r>
            <a:r>
              <a:rPr lang="fr-FR" dirty="0" err="1" smtClean="0"/>
              <a:t>nice</a:t>
            </a:r>
            <a:r>
              <a:rPr lang="fr-FR" dirty="0" smtClean="0"/>
              <a:t> </a:t>
            </a:r>
            <a:r>
              <a:rPr lang="fr-FR" dirty="0" err="1" smtClean="0"/>
              <a:t>sampling</a:t>
            </a:r>
            <a:r>
              <a:rPr lang="fr-FR" dirty="0" smtClean="0"/>
              <a:t> (mini-batch)</a:t>
            </a:r>
          </a:p>
          <a:p>
            <a:pPr marL="1200150" lvl="2" indent="-285750">
              <a:buFont typeface="Wingdings" panose="05000000000000000000" pitchFamily="2" charset="2"/>
              <a:buChar char="ü"/>
            </a:pPr>
            <a:r>
              <a:rPr lang="fr-FR" dirty="0" err="1"/>
              <a:t>d</a:t>
            </a:r>
            <a:r>
              <a:rPr lang="fr-FR" dirty="0" err="1" smtClean="0"/>
              <a:t>istributed</a:t>
            </a:r>
            <a:r>
              <a:rPr lang="fr-FR" dirty="0" smtClean="0"/>
              <a:t> </a:t>
            </a:r>
            <a:r>
              <a:rPr lang="fr-FR" dirty="0" err="1" smtClean="0"/>
              <a:t>sampling</a:t>
            </a:r>
            <a:endParaRPr lang="fr-FR" dirty="0" smtClean="0"/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fr-FR" dirty="0" err="1" smtClean="0"/>
              <a:t>Theoretical</a:t>
            </a:r>
            <a:r>
              <a:rPr lang="fr-FR" dirty="0" smtClean="0"/>
              <a:t> </a:t>
            </a:r>
            <a:r>
              <a:rPr lang="fr-FR" dirty="0" err="1" smtClean="0"/>
              <a:t>speedup</a:t>
            </a:r>
            <a:r>
              <a:rPr lang="fr-FR" dirty="0" smtClean="0"/>
              <a:t> factor </a:t>
            </a:r>
            <a:r>
              <a:rPr lang="fr-FR" dirty="0" err="1" smtClean="0"/>
              <a:t>which</a:t>
            </a:r>
            <a:r>
              <a:rPr lang="fr-FR" dirty="0" smtClean="0"/>
              <a:t> </a:t>
            </a:r>
          </a:p>
          <a:p>
            <a:pPr marL="1200150" lvl="2" indent="-285750">
              <a:buFont typeface="Wingdings" panose="05000000000000000000" pitchFamily="2" charset="2"/>
              <a:buChar char="ü"/>
            </a:pPr>
            <a:r>
              <a:rPr lang="fr-FR" dirty="0" err="1"/>
              <a:t>i</a:t>
            </a:r>
            <a:r>
              <a:rPr lang="fr-FR" dirty="0" err="1" smtClean="0"/>
              <a:t>s</a:t>
            </a:r>
            <a:r>
              <a:rPr lang="fr-FR" dirty="0" smtClean="0"/>
              <a:t> a </a:t>
            </a:r>
            <a:r>
              <a:rPr lang="fr-FR" dirty="0" err="1" smtClean="0"/>
              <a:t>very</a:t>
            </a:r>
            <a:r>
              <a:rPr lang="fr-FR" dirty="0" smtClean="0"/>
              <a:t> good </a:t>
            </a:r>
            <a:r>
              <a:rPr lang="fr-FR" dirty="0" err="1" smtClean="0"/>
              <a:t>predictor</a:t>
            </a:r>
            <a:r>
              <a:rPr lang="fr-FR" dirty="0" smtClean="0"/>
              <a:t> of the </a:t>
            </a:r>
            <a:r>
              <a:rPr lang="fr-FR" dirty="0" err="1" smtClean="0"/>
              <a:t>practical</a:t>
            </a:r>
            <a:r>
              <a:rPr lang="fr-FR" dirty="0" smtClean="0"/>
              <a:t> </a:t>
            </a:r>
            <a:r>
              <a:rPr lang="fr-FR" dirty="0" err="1" smtClean="0"/>
              <a:t>speedup</a:t>
            </a:r>
            <a:r>
              <a:rPr lang="fr-FR" dirty="0" smtClean="0"/>
              <a:t> factor</a:t>
            </a:r>
          </a:p>
          <a:p>
            <a:pPr marL="1200150" lvl="2" indent="-285750">
              <a:buFont typeface="Wingdings" panose="05000000000000000000" pitchFamily="2" charset="2"/>
              <a:buChar char="ü"/>
            </a:pPr>
            <a:r>
              <a:rPr lang="fr-FR" dirty="0" err="1"/>
              <a:t>d</a:t>
            </a:r>
            <a:r>
              <a:rPr lang="fr-FR" dirty="0" err="1" smtClean="0"/>
              <a:t>epends</a:t>
            </a:r>
            <a:r>
              <a:rPr lang="fr-FR" dirty="0" smtClean="0"/>
              <a:t> on </a:t>
            </a:r>
            <a:r>
              <a:rPr lang="fr-FR" dirty="0" err="1" smtClean="0"/>
              <a:t>both</a:t>
            </a:r>
            <a:r>
              <a:rPr lang="fr-FR" dirty="0" smtClean="0"/>
              <a:t> the </a:t>
            </a:r>
            <a:r>
              <a:rPr lang="fr-FR" dirty="0" err="1" smtClean="0"/>
              <a:t>sparsity</a:t>
            </a:r>
            <a:r>
              <a:rPr lang="fr-FR" dirty="0" smtClean="0"/>
              <a:t> and the condition </a:t>
            </a:r>
            <a:r>
              <a:rPr lang="fr-FR" dirty="0" err="1" smtClean="0"/>
              <a:t>number</a:t>
            </a:r>
            <a:endParaRPr lang="fr-FR" dirty="0" smtClean="0"/>
          </a:p>
          <a:p>
            <a:pPr marL="1200150" lvl="2" indent="-285750">
              <a:buFont typeface="Wingdings" panose="05000000000000000000" pitchFamily="2" charset="2"/>
              <a:buChar char="ü"/>
            </a:pPr>
            <a:r>
              <a:rPr lang="fr-FR" dirty="0"/>
              <a:t>s</a:t>
            </a:r>
            <a:r>
              <a:rPr lang="fr-FR" dirty="0" smtClean="0"/>
              <a:t>hows a </a:t>
            </a:r>
            <a:r>
              <a:rPr lang="fr-FR" dirty="0" err="1" smtClean="0"/>
              <a:t>weak</a:t>
            </a:r>
            <a:r>
              <a:rPr lang="fr-FR" dirty="0" smtClean="0"/>
              <a:t> </a:t>
            </a:r>
            <a:r>
              <a:rPr lang="fr-FR" dirty="0" err="1" smtClean="0"/>
              <a:t>dependence</a:t>
            </a:r>
            <a:r>
              <a:rPr lang="fr-FR" dirty="0" smtClean="0"/>
              <a:t> on how data </a:t>
            </a:r>
            <a:r>
              <a:rPr lang="fr-FR" dirty="0" err="1" smtClean="0"/>
              <a:t>is</a:t>
            </a:r>
            <a:r>
              <a:rPr lang="fr-FR" dirty="0" smtClean="0"/>
              <a:t> </a:t>
            </a:r>
            <a:r>
              <a:rPr lang="fr-FR" dirty="0" err="1" smtClean="0"/>
              <a:t>distributed</a:t>
            </a:r>
            <a:endParaRPr lang="fr-FR" dirty="0" smtClean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dirty="0" err="1" smtClean="0"/>
              <a:t>Accelerated</a:t>
            </a:r>
            <a:r>
              <a:rPr lang="fr-FR" dirty="0" smtClean="0"/>
              <a:t> QUARTZ?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dirty="0" err="1" smtClean="0"/>
              <a:t>Randomized</a:t>
            </a:r>
            <a:r>
              <a:rPr lang="fr-FR" dirty="0" smtClean="0"/>
              <a:t> </a:t>
            </a:r>
            <a:r>
              <a:rPr lang="fr-FR" dirty="0" err="1" smtClean="0"/>
              <a:t>fixed</a:t>
            </a:r>
            <a:r>
              <a:rPr lang="fr-FR" dirty="0" smtClean="0"/>
              <a:t> point </a:t>
            </a:r>
            <a:r>
              <a:rPr lang="fr-FR" dirty="0" err="1" smtClean="0"/>
              <a:t>algorithm</a:t>
            </a:r>
            <a:r>
              <a:rPr lang="fr-FR" dirty="0" smtClean="0"/>
              <a:t> </a:t>
            </a:r>
            <a:r>
              <a:rPr lang="fr-FR" dirty="0" err="1" smtClean="0"/>
              <a:t>with</a:t>
            </a:r>
            <a:r>
              <a:rPr lang="fr-FR" dirty="0" smtClean="0"/>
              <a:t> relaxation?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dirty="0" smtClean="0"/>
              <a:t>…?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endParaRPr lang="fr-FR" dirty="0" smtClean="0"/>
          </a:p>
          <a:p>
            <a:pPr marL="342900" indent="-342900">
              <a:buFont typeface="+mj-lt"/>
              <a:buAutoNum type="arabicPeriod"/>
            </a:pPr>
            <a:endParaRPr lang="fr-FR" dirty="0" smtClean="0"/>
          </a:p>
          <a:p>
            <a:pPr marL="342900" indent="-342900">
              <a:buFont typeface="+mj-lt"/>
              <a:buAutoNum type="arabicPeriod"/>
            </a:pPr>
            <a:endParaRPr lang="fr-FR" dirty="0" smtClean="0"/>
          </a:p>
        </p:txBody>
      </p:sp>
    </p:spTree>
    <p:extLst>
      <p:ext uri="{BB962C8B-B14F-4D97-AF65-F5344CB8AC3E}">
        <p14:creationId xmlns:p14="http://schemas.microsoft.com/office/powerpoint/2010/main" val="513640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, pstricks}&#10;\newcommand{\eqdef}{\overset{\text{def}}{=}}&#10;\newcommand{\Exp}{\mathbf{E}}&#10;\newcommand{\Prob}{\mathbf{P}}&#10;&#10;&#10;\pagestyle{empty}&#10;\begin{document}&#10;&#10;&#10;$1$&#10;&#10;&#10;&#10;&#10;\end{document}"/>
  <p:tag name="IGUANATEXSIZE" val="2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, pstricks}&#10;\newcommand{\eqdef}{\overset{\text{def}}{=}}&#10;\newcommand{\Exp}{\mathbf{E}}&#10;\newcommand{\Prob}{\mathbf{P}}&#10;&#10;&#10;\pagestyle{empty}&#10;\begin{document}&#10;&#10;&#10;$2$&#10;&#10;&#10;&#10;&#10;\end{document}"/>
  <p:tag name="IGUANATEXSIZE" val="2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, pstricks}&#10;\newcommand{\eqdef}{\overset{\text{def}}{=}}&#10;\newcommand{\Exp}{\mathbf{E}}&#10;\newcommand{\Prob}{\mathbf{P}}&#10;&#10;&#10;\pagestyle{empty}&#10;\begin{document}&#10;&#10;&#10;$c$&#10;&#10;&#10;&#10;&#10;\end{document}"/>
  <p:tag name="IGUANATEXSIZE" val="2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, pstricks}&#10;\newcommand{\eqdef}{\overset{\text{def}}{=}}&#10;\newcommand{\Exp}{\mathbf{E}}&#10;\newcommand{\Prob}{\mathbf{P}}&#10;&#10;&#10;\pagestyle{empty}&#10;\begin{document}&#10;&#10;&#10;\[\dots\]&#10;&#10;&#10;&#10;&#10;\end{document}"/>
  <p:tag name="IGUANATEXSIZE" val="2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, pstricks}&#10;\newcommand{\eqdef}{\overset{\text{def}}{=}}&#10;\newcommand{\Exp}{\mathbf{E}}&#10;\newcommand{\Prob}{\mathbf{P}}&#10;&#10;&#10;\pagestyle{empty}&#10;\begin{document}&#10;&#10;&#10;$3$&#10;&#10;&#10;&#10;&#10;\end{document}"/>
  <p:tag name="IGUANATEXSIZE" val="2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, pstricks}&#10;\newcommand{\eqdef}{\overset{\text{def}}{=}}&#10;\newcommand{\Exp}{\mathbf{E}}&#10;\newcommand{\Prob}{\mathbf{P}}&#10;&#10;&#10;\pagestyle{empty}&#10;\begin{document}&#10;&#10;&#10;\[A\]&#10;&#10;&#10;&#10;&#10;\end{document}"/>
  <p:tag name="IGUANATEXSIZE" val="2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, pstricks}&#10;\newcommand{\eqdef}{\overset{\text{def}}{=}}&#10;\newcommand{\Exp}{\mathbf{E}}&#10;\newcommand{\Prob}{\mathbf{P}}&#10;&#10;&#10;\pagestyle{empty}&#10;\begin{document}&#10;&#10;&#10;\[\dots\]&#10;&#10;&#10;&#10;&#10;\end{document}"/>
  <p:tag name="IGUANATEXSIZE" val="2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, pstricks}&#10;\newcommand{\eqdef}{\overset{\text{def}}{=}}&#10;\newcommand{\Exp}{\mathbf{E}}&#10;\newcommand{\Prob}{\mathbf{P}}&#10;&#10;&#10;\pagestyle{empty}&#10;\begin{document}&#10;&#10;&#10;\[\dots\]&#10;&#10;&#10;&#10;&#10;\end{document}"/>
  <p:tag name="IGUANATEXSIZE" val="2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, amssymb, pstricks}&#10;\newcommand{\eqdef}{\overset{\text{def}}{=}}&#10;\newcommand{\Exp}{\mathbf{E}}&#10;\newcommand{\Prob}{\mathbf{P}}&#10;\newcommand{\R}{\mathbb{R}}&#10;&#10;&#10;\pagestyle{empty}&#10;\begin{document}&#10;&#10;&#10;\[\hat{S} = \{3,7,10\} \cup \{11,15,18\} \cup \{25,27,29\} \cup \cdots \]&#10;&#10;&#10;&#10;&#10;\end{document}"/>
  <p:tag name="IGUANATEXSIZE" val="2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, amssymb, pstricks}&#10;\newcommand{\eqdef}{\overset{\text{def}}{=}}&#10;\newcommand{\Exp}{\mathbf{E}}&#10;\newcommand{\Prob}{\mathbf{P}}&#10;\newcommand{\R}{\mathbb{R}}&#10;&#10;&#10;\pagestyle{empty}&#10;\begin{document}&#10;&#10;{\color{red}$\tau = 3$}&#10;&#10;\end{document}&#10;"/>
  <p:tag name="IGUANATEXSIZE" val="20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50800">
          <a:solidFill>
            <a:srgbClr val="FFC000"/>
          </a:solidFill>
          <a:tailEnd type="arrow"/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50800">
          <a:solidFill>
            <a:srgbClr val="FFC000"/>
          </a:solidFill>
          <a:tailEnd type="arrow"/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50800">
          <a:solidFill>
            <a:srgbClr val="FFC000"/>
          </a:solidFill>
          <a:tailEnd type="arrow"/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21091</TotalTime>
  <Words>1479</Words>
  <Application>Microsoft Office PowerPoint</Application>
  <PresentationFormat>On-screen Show (4:3)</PresentationFormat>
  <Paragraphs>211</Paragraphs>
  <Slides>32</Slides>
  <Notes>19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4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43" baseType="lpstr">
      <vt:lpstr>Andale Mono</vt:lpstr>
      <vt:lpstr>Arial</vt:lpstr>
      <vt:lpstr>Calibri</vt:lpstr>
      <vt:lpstr>Courier New</vt:lpstr>
      <vt:lpstr>Verdana</vt:lpstr>
      <vt:lpstr>Wingdings</vt:lpstr>
      <vt:lpstr>Office Theme</vt:lpstr>
      <vt:lpstr>1_Office Theme</vt:lpstr>
      <vt:lpstr>4_Office Theme</vt:lpstr>
      <vt:lpstr>5_Office Theme</vt:lpstr>
      <vt:lpstr>Acrobat Document</vt:lpstr>
      <vt:lpstr>Randomized dual coordinate ascent with arbitrary sampling</vt:lpstr>
      <vt:lpstr>Supervised Statistical Learning</vt:lpstr>
      <vt:lpstr>Supervised Statistical Learning</vt:lpstr>
      <vt:lpstr>Empirical Risk Minimization</vt:lpstr>
      <vt:lpstr>Empirical Risk Minimization</vt:lpstr>
      <vt:lpstr>Algorithm:  QUARTZ</vt:lpstr>
      <vt:lpstr>Primal-Dual Formulation</vt:lpstr>
      <vt:lpstr>Intuition behind QUARTZ </vt:lpstr>
      <vt:lpstr>The Primal-Dual Update</vt:lpstr>
      <vt:lpstr>PowerPoint Presentation</vt:lpstr>
      <vt:lpstr>Randomized Primal-Dual Methods</vt:lpstr>
      <vt:lpstr>Convergence Theorem</vt:lpstr>
      <vt:lpstr>Iteration Complexity Result</vt:lpstr>
      <vt:lpstr>Complexity Results for Serial Sampling</vt:lpstr>
      <vt:lpstr>Experiment: Quartz vs SDCA, uniform vs optimal sampling</vt:lpstr>
      <vt:lpstr>QUARTZ with Standard Mini-Batching</vt:lpstr>
      <vt:lpstr>Data Sparsity</vt:lpstr>
      <vt:lpstr>Iteration Complexity Results</vt:lpstr>
      <vt:lpstr>Iteration Complexity Results</vt:lpstr>
      <vt:lpstr>Theoretical Speedup Factor</vt:lpstr>
      <vt:lpstr>Plots of Theoretical Speedup Factor</vt:lpstr>
      <vt:lpstr>Theoretical vs Pratical Speedup</vt:lpstr>
      <vt:lpstr>Comparison with Accelerated Mini-Batch P-D Methods</vt:lpstr>
      <vt:lpstr>Distribution of Data</vt:lpstr>
      <vt:lpstr>Distributed Sampling</vt:lpstr>
      <vt:lpstr>Distributed Sampling &amp; Distributed Coordinate Descent</vt:lpstr>
      <vt:lpstr>Complexity of Distributed QUARTZ</vt:lpstr>
      <vt:lpstr>Reallocating Load: Theoretical Speedup</vt:lpstr>
      <vt:lpstr>Theoretical vs Practical Speedup</vt:lpstr>
      <vt:lpstr> More on ESO</vt:lpstr>
      <vt:lpstr>Computation of ESO Parameters</vt:lpstr>
      <vt:lpstr>Conclusion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Computer Mountain Climbing</dc:title>
  <dc:creator>Zheng Qu</dc:creator>
  <cp:lastModifiedBy>INRIA-MAX</cp:lastModifiedBy>
  <cp:revision>1333</cp:revision>
  <dcterms:created xsi:type="dcterms:W3CDTF">2012-10-25T19:57:20Z</dcterms:created>
  <dcterms:modified xsi:type="dcterms:W3CDTF">2015-05-07T07:58:45Z</dcterms:modified>
</cp:coreProperties>
</file>